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1" r:id="rId1"/>
    <p:sldMasterId id="2147483672" r:id="rId2"/>
  </p:sldMasterIdLst>
  <p:notesMasterIdLst>
    <p:notesMasterId r:id="rId58"/>
  </p:notesMasterIdLst>
  <p:sldIdLst>
    <p:sldId id="257" r:id="rId3"/>
    <p:sldId id="256" r:id="rId4"/>
    <p:sldId id="260" r:id="rId5"/>
    <p:sldId id="258" r:id="rId6"/>
    <p:sldId id="259" r:id="rId7"/>
    <p:sldId id="29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4" r:id="rId29"/>
    <p:sldId id="281" r:id="rId30"/>
    <p:sldId id="283" r:id="rId31"/>
    <p:sldId id="285" r:id="rId32"/>
    <p:sldId id="287" r:id="rId33"/>
    <p:sldId id="313" r:id="rId34"/>
    <p:sldId id="311" r:id="rId35"/>
    <p:sldId id="289" r:id="rId36"/>
    <p:sldId id="282" r:id="rId37"/>
    <p:sldId id="291" r:id="rId38"/>
    <p:sldId id="292" r:id="rId39"/>
    <p:sldId id="293"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 id="310"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Source Sans Pro" panose="020B0604020202020204" charset="0"/>
      <p:regular r:id="rId63"/>
      <p:bold r:id="rId64"/>
      <p:italic r:id="rId65"/>
      <p:boldItalic r:id="rId66"/>
    </p:embeddedFont>
    <p:embeddedFont>
      <p:font typeface="Constantia" panose="02030602050306030303" pitchFamily="18" charset="0"/>
      <p:regular r:id="rId67"/>
      <p:bold r:id="rId68"/>
      <p:italic r:id="rId69"/>
      <p:boldItalic r:id="rId70"/>
    </p:embeddedFont>
    <p:embeddedFont>
      <p:font typeface="Arial Narrow" panose="020B0606020202030204" pitchFamily="34" charset="0"/>
      <p:regular r:id="rId71"/>
      <p:bold r:id="rId72"/>
      <p:italic r:id="rId73"/>
      <p:boldItalic r:id="rId74"/>
    </p:embeddedFont>
    <p:embeddedFont>
      <p:font typeface="Gill Sans" panose="020B0604020202020204" charset="0"/>
      <p:regular r:id="rId75"/>
      <p:bold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68223" autoAdjust="0"/>
  </p:normalViewPr>
  <p:slideViewPr>
    <p:cSldViewPr snapToGrid="0">
      <p:cViewPr varScale="1">
        <p:scale>
          <a:sx n="76" d="100"/>
          <a:sy n="76" d="100"/>
        </p:scale>
        <p:origin x="1302"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4.fntdata"/><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acu.org/peerreview/2016/winter-spring/Winkel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44d62ef6b_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544d62ef6b_3_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dirty="0"/>
              <a:t>Kathleen</a:t>
            </a:r>
            <a:endParaRPr dirty="0"/>
          </a:p>
          <a:p>
            <a:pPr marL="0" lvl="0" indent="0" algn="l" rtl="0">
              <a:lnSpc>
                <a:spcPct val="115000"/>
              </a:lnSpc>
              <a:spcBef>
                <a:spcPts val="0"/>
              </a:spcBef>
              <a:spcAft>
                <a:spcPts val="0"/>
              </a:spcAft>
              <a:buSzPts val="1100"/>
              <a:buNone/>
            </a:pP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175" name="Google Shape;175;g544d62ef6b_3_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44d62ef6b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4d62ef6b_1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Kathleen</a:t>
            </a:r>
            <a:endParaRPr/>
          </a:p>
        </p:txBody>
      </p:sp>
      <p:sp>
        <p:nvSpPr>
          <p:cNvPr id="228" name="Google Shape;228;g544d62ef6b_1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4d62ef6b_3_1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1400">
                <a:latin typeface="Arial"/>
                <a:ea typeface="Arial"/>
                <a:cs typeface="Arial"/>
                <a:sym typeface="Arial"/>
              </a:rPr>
              <a:t>Toni</a:t>
            </a:r>
            <a:endParaRPr sz="1400">
              <a:latin typeface="Arial"/>
              <a:ea typeface="Arial"/>
              <a:cs typeface="Arial"/>
              <a:sym typeface="Arial"/>
            </a:endParaRPr>
          </a:p>
          <a:p>
            <a:pPr marL="0" lvl="0" indent="0" algn="l" rtl="0">
              <a:lnSpc>
                <a:spcPct val="90000"/>
              </a:lnSpc>
              <a:spcBef>
                <a:spcPts val="0"/>
              </a:spcBef>
              <a:spcAft>
                <a:spcPts val="0"/>
              </a:spcAft>
              <a:buClr>
                <a:schemeClr val="dk1"/>
              </a:buClr>
              <a:buSzPts val="3200"/>
              <a:buFont typeface="Arial"/>
              <a:buNone/>
            </a:pPr>
            <a:r>
              <a:rPr lang="en-US" sz="1400">
                <a:latin typeface="Arial"/>
                <a:ea typeface="Arial"/>
                <a:cs typeface="Arial"/>
                <a:sym typeface="Arial"/>
              </a:rPr>
              <a:t>What relevant data shows the need for transparency as a teaching method? </a:t>
            </a:r>
            <a:br>
              <a:rPr lang="en-US" sz="1400">
                <a:latin typeface="Arial"/>
                <a:ea typeface="Arial"/>
                <a:cs typeface="Arial"/>
                <a:sym typeface="Arial"/>
              </a:rPr>
            </a:br>
            <a:r>
              <a:rPr lang="en-US" sz="1400">
                <a:latin typeface="Arial"/>
                <a:ea typeface="Arial"/>
                <a:cs typeface="Arial"/>
                <a:sym typeface="Arial"/>
              </a:rPr>
              <a:t/>
            </a:r>
            <a:br>
              <a:rPr lang="en-US" sz="1400">
                <a:latin typeface="Arial"/>
                <a:ea typeface="Arial"/>
                <a:cs typeface="Arial"/>
                <a:sym typeface="Arial"/>
              </a:rPr>
            </a:br>
            <a:r>
              <a:rPr lang="en-US" sz="1400">
                <a:latin typeface="Arial"/>
                <a:ea typeface="Arial"/>
                <a:cs typeface="Arial"/>
                <a:sym typeface="Arial"/>
              </a:rPr>
              <a:t/>
            </a:r>
            <a:br>
              <a:rPr lang="en-US" sz="1400">
                <a:latin typeface="Arial"/>
                <a:ea typeface="Arial"/>
                <a:cs typeface="Arial"/>
                <a:sym typeface="Arial"/>
              </a:rPr>
            </a:br>
            <a:r>
              <a:rPr lang="en-US" sz="1400" b="1">
                <a:latin typeface="Arial"/>
                <a:ea typeface="Arial"/>
                <a:cs typeface="Arial"/>
                <a:sym typeface="Arial"/>
              </a:rPr>
              <a:t>Response</a:t>
            </a:r>
            <a:r>
              <a:rPr lang="en-US" sz="1400">
                <a:latin typeface="Arial"/>
                <a:ea typeface="Arial"/>
                <a:cs typeface="Arial"/>
                <a:sym typeface="Arial"/>
              </a:rPr>
              <a:t>: Devin Dupree, Research Policy Associate, looked at the percent of students who completed a course with a grade of 2.0 or higher in the most popular Common Course Number (CCN) courses in 2016-17.</a:t>
            </a:r>
            <a:endParaRPr sz="1400"/>
          </a:p>
        </p:txBody>
      </p:sp>
      <p:sp>
        <p:nvSpPr>
          <p:cNvPr id="234" name="Google Shape;234;g544d62ef6b_3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44d62ef6b_3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544d62ef6b_3_1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latin typeface="Arial"/>
                <a:ea typeface="Arial"/>
                <a:cs typeface="Arial"/>
                <a:sym typeface="Arial"/>
              </a:rPr>
              <a:t>Toni</a:t>
            </a:r>
            <a:endParaRPr sz="1400" dirty="0">
              <a:latin typeface="Arial"/>
              <a:ea typeface="Arial"/>
              <a:cs typeface="Arial"/>
              <a:sym typeface="Arial"/>
            </a:endParaRPr>
          </a:p>
          <a:p>
            <a:pPr marL="0" lvl="0" indent="0" algn="l" rtl="0">
              <a:spcBef>
                <a:spcPts val="0"/>
              </a:spcBef>
              <a:spcAft>
                <a:spcPts val="0"/>
              </a:spcAft>
              <a:buNone/>
            </a:pPr>
            <a:r>
              <a:rPr lang="en-US" dirty="0"/>
              <a:t>From Research Brief: http://bit.ly/2CfzexZ</a:t>
            </a:r>
            <a:endParaRPr dirty="0"/>
          </a:p>
          <a:p>
            <a:pPr marL="0" lvl="0" indent="0" algn="l" rtl="0">
              <a:spcBef>
                <a:spcPts val="0"/>
              </a:spcBef>
              <a:spcAft>
                <a:spcPts val="0"/>
              </a:spcAft>
              <a:buNone/>
            </a:pPr>
            <a:r>
              <a:rPr lang="en-US" dirty="0"/>
              <a:t>Sample look at courses. You might be looking at more local data on your campus. </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Explain, this graph shows the </a:t>
            </a:r>
            <a:r>
              <a:rPr lang="en-US" sz="1100" dirty="0">
                <a:latin typeface="Source Sans Pro"/>
                <a:ea typeface="Source Sans Pro"/>
                <a:cs typeface="Source Sans Pro"/>
                <a:sym typeface="Source Sans Pro"/>
              </a:rPr>
              <a:t>percentage of students who completed a course with a grade of 2.0 or higher in the most popular Common Course Number (CCN) courses in 2016-17.</a:t>
            </a:r>
            <a:endParaRPr dirty="0"/>
          </a:p>
          <a:p>
            <a:pPr marL="0" lvl="0" indent="0" algn="l" rtl="0">
              <a:spcBef>
                <a:spcPts val="0"/>
              </a:spcBef>
              <a:spcAft>
                <a:spcPts val="0"/>
              </a:spcAft>
              <a:buNone/>
            </a:pPr>
            <a:r>
              <a:rPr lang="en-US" dirty="0"/>
              <a:t>For example, in Accounting 201, the blue bar shows that under 70% systemically non dominant students completed the course with a 2.0 or higher . . . The orange bar shows the gap-- so other students completed at just under 80% meaning they were, as a group, 11% successfully complete the course. If you use that to predict the future, they are 11% less likely to complete the course– IF NOTHING CHANGES.</a:t>
            </a:r>
            <a:endParaRPr dirty="0"/>
          </a:p>
          <a:p>
            <a:pPr marL="0" lvl="0" indent="0" algn="l" rtl="0">
              <a:spcBef>
                <a:spcPts val="0"/>
              </a:spcBef>
              <a:spcAft>
                <a:spcPts val="0"/>
              </a:spcAft>
              <a:buNone/>
            </a:pPr>
            <a:r>
              <a:rPr lang="en-US" dirty="0"/>
              <a:t>These are gaps within the system. If we filled those gaps in these courses, we’re talking about hundreds of students. And at an individual course level, you’re talking about 1 or 2. The only way to fill the gaps are going to be small changes happening across several courses.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44d62ef6b_3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544d62ef6b_3_1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1400">
                <a:latin typeface="Arial"/>
                <a:ea typeface="Arial"/>
                <a:cs typeface="Arial"/>
                <a:sym typeface="Arial"/>
              </a:rPr>
              <a:t>Toni</a:t>
            </a:r>
            <a:endParaRPr/>
          </a:p>
          <a:p>
            <a:pPr marL="158750" lvl="0" indent="0" algn="l" rtl="0">
              <a:spcBef>
                <a:spcPts val="0"/>
              </a:spcBef>
              <a:spcAft>
                <a:spcPts val="0"/>
              </a:spcAft>
              <a:buClr>
                <a:schemeClr val="dk1"/>
              </a:buClr>
              <a:buSzPts val="1200"/>
              <a:buFont typeface="Calibri"/>
              <a:buNone/>
            </a:pPr>
            <a:r>
              <a:rPr lang="en-US"/>
              <a:t>This shows a little bit more detail for one course. So this breaks down that blue bar so systemically nondominant students we are talking about– American Indian/Alaska Native . . . </a:t>
            </a:r>
            <a:endParaRPr/>
          </a:p>
          <a:p>
            <a:pPr marL="158750" lvl="0" indent="0" algn="l" rtl="0">
              <a:spcBef>
                <a:spcPts val="0"/>
              </a:spcBef>
              <a:spcAft>
                <a:spcPts val="0"/>
              </a:spcAft>
              <a:buClr>
                <a:schemeClr val="dk1"/>
              </a:buClr>
              <a:buSzPts val="1200"/>
              <a:buFont typeface="Calibri"/>
              <a:buNone/>
            </a:pPr>
            <a:r>
              <a:rPr lang="en-US"/>
              <a:t>Other students are those identifying as Asian or white. Some who don’t report race or ethnicity.</a:t>
            </a:r>
            <a:endParaRPr/>
          </a:p>
          <a:p>
            <a:pPr marL="158750" lvl="0" indent="0" algn="l" rtl="0">
              <a:spcBef>
                <a:spcPts val="0"/>
              </a:spcBef>
              <a:spcAft>
                <a:spcPts val="0"/>
              </a:spcAft>
              <a:buClr>
                <a:schemeClr val="dk1"/>
              </a:buClr>
              <a:buSzPts val="1200"/>
              <a:buFont typeface="Calibri"/>
              <a:buNone/>
            </a:pPr>
            <a:r>
              <a:rPr lang="en-US"/>
              <a:t>Clarify this does include small overlap because we categorize students under each race/ethnicity they report, so some students are showing up in more than one bar. </a:t>
            </a:r>
            <a:endParaRPr/>
          </a:p>
          <a:p>
            <a:pPr marL="158750" lvl="0" indent="0" algn="l" rtl="0">
              <a:spcBef>
                <a:spcPts val="0"/>
              </a:spcBef>
              <a:spcAft>
                <a:spcPts val="0"/>
              </a:spcAft>
              <a:buClr>
                <a:schemeClr val="dk1"/>
              </a:buClr>
              <a:buSzPts val="1200"/>
              <a:buFont typeface="Calibri"/>
              <a:buNone/>
            </a:pPr>
            <a:r>
              <a:rPr lang="en-US"/>
              <a:t>So in the last one, when you combine all the students together, if a student identifies as a systemically non dominant, they are counted a systemically non dominant, while other students are systemically dominant. The take away is that there are NOT duplicates in the chart before but there are in the previous chart.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44d62ef6b_3_1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400">
                <a:latin typeface="Arial"/>
                <a:ea typeface="Arial"/>
                <a:cs typeface="Arial"/>
                <a:sym typeface="Arial"/>
              </a:rPr>
              <a:t>Toni</a:t>
            </a:r>
            <a:endParaRPr sz="1400">
              <a:latin typeface="Arial"/>
              <a:ea typeface="Arial"/>
              <a:cs typeface="Arial"/>
              <a:sym typeface="Arial"/>
            </a:endParaRPr>
          </a:p>
          <a:p>
            <a:pPr marL="0" lvl="0" indent="0" algn="l" rtl="0">
              <a:lnSpc>
                <a:spcPct val="90000"/>
              </a:lnSpc>
              <a:spcBef>
                <a:spcPts val="0"/>
              </a:spcBef>
              <a:spcAft>
                <a:spcPts val="0"/>
              </a:spcAft>
              <a:buClr>
                <a:schemeClr val="dk1"/>
              </a:buClr>
              <a:buSzPts val="3200"/>
              <a:buFont typeface="Arial"/>
              <a:buNone/>
            </a:pPr>
            <a:endParaRPr sz="1400">
              <a:latin typeface="Arial"/>
              <a:ea typeface="Arial"/>
              <a:cs typeface="Arial"/>
              <a:sym typeface="Arial"/>
            </a:endParaRPr>
          </a:p>
        </p:txBody>
      </p:sp>
      <p:sp>
        <p:nvSpPr>
          <p:cNvPr id="256" name="Google Shape;256;g544d62ef6b_3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44d62ef6b_3_1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1400">
                <a:latin typeface="Arial"/>
                <a:ea typeface="Arial"/>
                <a:cs typeface="Arial"/>
                <a:sym typeface="Arial"/>
              </a:rPr>
              <a:t>Toni</a:t>
            </a:r>
            <a:endParaRPr/>
          </a:p>
        </p:txBody>
      </p:sp>
      <p:sp>
        <p:nvSpPr>
          <p:cNvPr id="263" name="Google Shape;263;g544d62ef6b_3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44d62ef6b_3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544d62ef6b_3_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Toni</a:t>
            </a:r>
            <a:endParaRPr sz="1400">
              <a:latin typeface="Arial"/>
              <a:ea typeface="Arial"/>
              <a:cs typeface="Arial"/>
              <a:sym typeface="Arial"/>
            </a:endParaRPr>
          </a:p>
          <a:p>
            <a:pPr marL="0" lvl="0" indent="0" algn="l" rtl="0">
              <a:spcBef>
                <a:spcPts val="0"/>
              </a:spcBef>
              <a:spcAft>
                <a:spcPts val="0"/>
              </a:spcAft>
              <a:buNone/>
            </a:pPr>
            <a:r>
              <a:rPr lang="en-US"/>
              <a:t>As you scroll, there are patterns that show up very consistently. The patterns are strong enough that they show up in different ways. </a:t>
            </a:r>
            <a:endParaRPr/>
          </a:p>
          <a:p>
            <a:pPr marL="0" lvl="0" indent="0" algn="l" rtl="0">
              <a:spcBef>
                <a:spcPts val="0"/>
              </a:spcBef>
              <a:spcAft>
                <a:spcPts val="0"/>
              </a:spcAft>
              <a:buNone/>
            </a:pPr>
            <a:r>
              <a:rPr lang="en-US"/>
              <a:t>What can you do about it? You are here. We are TILTing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44d62ef6b_3_2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400">
                <a:latin typeface="Arial"/>
                <a:ea typeface="Arial"/>
                <a:cs typeface="Arial"/>
                <a:sym typeface="Arial"/>
              </a:rPr>
              <a:t>Toni</a:t>
            </a:r>
            <a:endParaRPr sz="1400">
              <a:latin typeface="Arial"/>
              <a:ea typeface="Arial"/>
              <a:cs typeface="Arial"/>
              <a:sym typeface="Arial"/>
            </a:endParaRPr>
          </a:p>
          <a:p>
            <a:pPr marL="0" lvl="0" indent="0" algn="l" rtl="0">
              <a:lnSpc>
                <a:spcPct val="90000"/>
              </a:lnSpc>
              <a:spcBef>
                <a:spcPts val="0"/>
              </a:spcBef>
              <a:spcAft>
                <a:spcPts val="0"/>
              </a:spcAft>
              <a:buClr>
                <a:schemeClr val="dk1"/>
              </a:buClr>
              <a:buSzPts val="3200"/>
              <a:buFont typeface="Arial"/>
              <a:buNone/>
            </a:pPr>
            <a:endParaRPr sz="1400">
              <a:latin typeface="Arial"/>
              <a:ea typeface="Arial"/>
              <a:cs typeface="Arial"/>
              <a:sym typeface="Arial"/>
            </a:endParaRPr>
          </a:p>
        </p:txBody>
      </p:sp>
      <p:sp>
        <p:nvSpPr>
          <p:cNvPr id="277" name="Google Shape;277;g544d62ef6b_3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44d62ef6b_3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544d62ef6b_3_2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1400">
                <a:latin typeface="Arial"/>
                <a:ea typeface="Arial"/>
                <a:cs typeface="Arial"/>
                <a:sym typeface="Arial"/>
              </a:rPr>
              <a:t>Toni</a:t>
            </a:r>
            <a:endParaRPr/>
          </a:p>
        </p:txBody>
      </p:sp>
      <p:sp>
        <p:nvSpPr>
          <p:cNvPr id="285" name="Google Shape;285;g544d62ef6b_3_2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44d62ef6b_3_1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Tsai-</a:t>
            </a:r>
            <a:r>
              <a:rPr lang="en-US" dirty="0" err="1"/>
              <a:t>En</a:t>
            </a:r>
            <a:r>
              <a:rPr lang="en-US" dirty="0"/>
              <a:t> </a:t>
            </a:r>
            <a:r>
              <a:rPr lang="en-US" sz="1200" dirty="0">
                <a:latin typeface="Arial"/>
                <a:ea typeface="Arial"/>
                <a:cs typeface="Arial"/>
                <a:sym typeface="Arial"/>
              </a:rPr>
              <a:t>If an assignment doesn’t yield the results you had anticipated, what is it that causes it to do so?</a:t>
            </a:r>
            <a:br>
              <a:rPr lang="en-US" sz="1200" dirty="0">
                <a:latin typeface="Arial"/>
                <a:ea typeface="Arial"/>
                <a:cs typeface="Arial"/>
                <a:sym typeface="Arial"/>
              </a:rPr>
            </a:br>
            <a:endParaRPr lang="en-US" sz="1200" dirty="0">
              <a:latin typeface="Arial"/>
              <a:ea typeface="Arial"/>
              <a:cs typeface="Arial"/>
              <a:sym typeface="Arial"/>
            </a:endParaRPr>
          </a:p>
          <a:p>
            <a:pPr marL="0" lvl="0" indent="0" algn="l" rtl="0">
              <a:spcBef>
                <a:spcPts val="0"/>
              </a:spcBef>
              <a:spcAft>
                <a:spcPts val="0"/>
              </a:spcAft>
              <a:buNone/>
            </a:pPr>
            <a:endParaRPr dirty="0"/>
          </a:p>
        </p:txBody>
      </p:sp>
      <p:sp>
        <p:nvSpPr>
          <p:cNvPr id="292" name="Google Shape;292;g544d62ef6b_3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44d62ef6b_3_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Kathleen</a:t>
            </a:r>
            <a:endParaRPr/>
          </a:p>
        </p:txBody>
      </p:sp>
      <p:sp>
        <p:nvSpPr>
          <p:cNvPr id="165" name="Google Shape;165;g544d62ef6b_3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4d62ef6b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4d62ef6b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Tsai-En</a:t>
            </a:r>
            <a:endParaRPr/>
          </a:p>
        </p:txBody>
      </p:sp>
      <p:sp>
        <p:nvSpPr>
          <p:cNvPr id="300" name="Google Shape;300;g544d62ef6b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44d62ef6b_3_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Tsai-En</a:t>
            </a:r>
            <a:endParaRPr/>
          </a:p>
        </p:txBody>
      </p:sp>
      <p:sp>
        <p:nvSpPr>
          <p:cNvPr id="306" name="Google Shape;306;g544d62ef6b_3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44d62ef6b_3_2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Kathleen</a:t>
            </a:r>
            <a:endParaRPr/>
          </a:p>
        </p:txBody>
      </p:sp>
      <p:sp>
        <p:nvSpPr>
          <p:cNvPr id="313" name="Google Shape;313;g544d62ef6b_3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44d62ef6b_3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544d62ef6b_3_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None/>
            </a:pPr>
            <a:r>
              <a:rPr lang="en-US"/>
              <a:t>One of the 5 active learning types/strategies . . .  That we have called in our academic plan for good assessment . . . Better assessment.</a:t>
            </a:r>
            <a:endParaRPr/>
          </a:p>
        </p:txBody>
      </p:sp>
      <p:sp>
        <p:nvSpPr>
          <p:cNvPr id="321" name="Google Shape;321;g544d62ef6b_3_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4d62ef6b_3_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Clr>
                <a:schemeClr val="dk1"/>
              </a:buClr>
              <a:buSzPts val="1100"/>
              <a:buFont typeface="Arial"/>
              <a:buNone/>
            </a:pPr>
            <a:endParaRPr/>
          </a:p>
        </p:txBody>
      </p:sp>
      <p:sp>
        <p:nvSpPr>
          <p:cNvPr id="328" name="Google Shape;328;g544d62ef6b_3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44d62ef6b_3_1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Clr>
                <a:schemeClr val="dk1"/>
              </a:buClr>
              <a:buSzPts val="1100"/>
              <a:buFont typeface="Arial"/>
              <a:buNone/>
            </a:pPr>
            <a:endParaRPr/>
          </a:p>
        </p:txBody>
      </p:sp>
      <p:sp>
        <p:nvSpPr>
          <p:cNvPr id="336" name="Google Shape;336;g544d62ef6b_3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44d62ef6b_3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544d62ef6b_3_2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Kathleen </a:t>
            </a:r>
            <a:r>
              <a:rPr lang="en-US" sz="1200" dirty="0">
                <a:latin typeface="Arial"/>
                <a:ea typeface="Arial"/>
                <a:cs typeface="Arial"/>
                <a:sym typeface="Arial"/>
              </a:rPr>
              <a:t>...an intense period of design or planning an activity</a:t>
            </a:r>
          </a:p>
          <a:p>
            <a:pPr marL="0" lvl="0" indent="0" algn="l" rtl="0">
              <a:spcBef>
                <a:spcPts val="0"/>
              </a:spcBef>
              <a:spcAft>
                <a:spcPts val="0"/>
              </a:spcAft>
              <a:buClr>
                <a:schemeClr val="dk1"/>
              </a:buClr>
              <a:buSzPts val="1100"/>
              <a:buFont typeface="Arial"/>
              <a:buNone/>
            </a:pPr>
            <a:endParaRPr dirty="0"/>
          </a:p>
        </p:txBody>
      </p:sp>
      <p:sp>
        <p:nvSpPr>
          <p:cNvPr id="344" name="Google Shape;344;g544d62ef6b_3_2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44d62ef6b_3_2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Kathleen</a:t>
            </a:r>
            <a:endParaRPr/>
          </a:p>
        </p:txBody>
      </p:sp>
      <p:sp>
        <p:nvSpPr>
          <p:cNvPr id="373" name="Google Shape;373;g544d62ef6b_3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44d62ef6b_3_2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Kathleen</a:t>
            </a:r>
            <a:endParaRPr/>
          </a:p>
        </p:txBody>
      </p:sp>
      <p:sp>
        <p:nvSpPr>
          <p:cNvPr id="351" name="Google Shape;351;g544d62ef6b_3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4d62ef6b_3_2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Toni</a:t>
            </a:r>
            <a:endParaRPr/>
          </a:p>
          <a:p>
            <a:pPr marL="457200" lvl="0" indent="-317500" algn="l" rtl="0">
              <a:spcBef>
                <a:spcPts val="0"/>
              </a:spcBef>
              <a:spcAft>
                <a:spcPts val="0"/>
              </a:spcAft>
              <a:buSzPts val="1400"/>
              <a:buAutoNum type="arabicPeriod"/>
            </a:pPr>
            <a:r>
              <a:rPr lang="en-US"/>
              <a:t>Good Professional development 2. Transparent and reflective practice 3. Powerful learning in collaboration 4. Get us out of department silos</a:t>
            </a:r>
            <a:endParaRPr/>
          </a:p>
        </p:txBody>
      </p:sp>
      <p:sp>
        <p:nvSpPr>
          <p:cNvPr id="365" name="Google Shape;365;g544d62ef6b_3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44d62ef6b_3_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700"/>
              </a:spcBef>
              <a:spcAft>
                <a:spcPts val="0"/>
              </a:spcAft>
              <a:buNone/>
            </a:pPr>
            <a:r>
              <a:rPr lang="en-US" sz="1400" dirty="0">
                <a:solidFill>
                  <a:srgbClr val="000000"/>
                </a:solidFill>
                <a:latin typeface="Arial"/>
                <a:ea typeface="Arial"/>
                <a:cs typeface="Arial"/>
                <a:sym typeface="Arial"/>
              </a:rPr>
              <a:t>Tsai-</a:t>
            </a:r>
            <a:r>
              <a:rPr lang="en-US" sz="1400" dirty="0" err="1">
                <a:solidFill>
                  <a:srgbClr val="000000"/>
                </a:solidFill>
                <a:latin typeface="Arial"/>
                <a:ea typeface="Arial"/>
                <a:cs typeface="Arial"/>
                <a:sym typeface="Arial"/>
              </a:rPr>
              <a:t>En</a:t>
            </a:r>
            <a:endParaRPr sz="1400" dirty="0">
              <a:solidFill>
                <a:srgbClr val="000000"/>
              </a:solidFill>
              <a:latin typeface="Arial"/>
              <a:ea typeface="Arial"/>
              <a:cs typeface="Arial"/>
              <a:sym typeface="Arial"/>
            </a:endParaRPr>
          </a:p>
          <a:p>
            <a:pPr marL="0" lvl="0" indent="0" algn="l" rtl="0">
              <a:lnSpc>
                <a:spcPct val="115000"/>
              </a:lnSpc>
              <a:spcBef>
                <a:spcPts val="700"/>
              </a:spcBef>
              <a:spcAft>
                <a:spcPts val="0"/>
              </a:spcAft>
              <a:buClr>
                <a:schemeClr val="dk1"/>
              </a:buClr>
              <a:buSzPts val="1100"/>
              <a:buFont typeface="Arial"/>
              <a:buNone/>
            </a:pPr>
            <a:r>
              <a:rPr lang="en-US" sz="1400" dirty="0">
                <a:solidFill>
                  <a:srgbClr val="000000"/>
                </a:solidFill>
                <a:latin typeface="Arial"/>
                <a:ea typeface="Arial"/>
                <a:cs typeface="Arial"/>
                <a:sym typeface="Arial"/>
              </a:rPr>
              <a:t>•“A 2013 study identified transparency—engaging teachers and students in focusing together on </a:t>
            </a:r>
            <a:r>
              <a:rPr lang="en-US" sz="1400" b="1" dirty="0">
                <a:solidFill>
                  <a:srgbClr val="000000"/>
                </a:solidFill>
                <a:latin typeface="Arial"/>
                <a:ea typeface="Arial"/>
                <a:cs typeface="Arial"/>
                <a:sym typeface="Arial"/>
              </a:rPr>
              <a:t>how</a:t>
            </a:r>
            <a:r>
              <a:rPr lang="en-US" sz="1400" dirty="0">
                <a:solidFill>
                  <a:srgbClr val="000000"/>
                </a:solidFill>
                <a:latin typeface="Arial"/>
                <a:ea typeface="Arial"/>
                <a:cs typeface="Arial"/>
                <a:sym typeface="Arial"/>
              </a:rPr>
              <a:t> college students learn what they learn and </a:t>
            </a:r>
            <a:r>
              <a:rPr lang="en-US" sz="1400" b="1" dirty="0">
                <a:solidFill>
                  <a:srgbClr val="000000"/>
                </a:solidFill>
                <a:latin typeface="Arial"/>
                <a:ea typeface="Arial"/>
                <a:cs typeface="Arial"/>
                <a:sym typeface="Arial"/>
              </a:rPr>
              <a:t>why</a:t>
            </a:r>
            <a:r>
              <a:rPr lang="en-US" sz="1400" i="1" dirty="0">
                <a:solidFill>
                  <a:srgbClr val="000000"/>
                </a:solidFill>
                <a:latin typeface="Arial"/>
                <a:ea typeface="Arial"/>
                <a:cs typeface="Arial"/>
                <a:sym typeface="Arial"/>
              </a:rPr>
              <a:t> </a:t>
            </a:r>
            <a:r>
              <a:rPr lang="en-US" sz="1400" dirty="0">
                <a:solidFill>
                  <a:srgbClr val="000000"/>
                </a:solidFill>
                <a:latin typeface="Arial"/>
                <a:ea typeface="Arial"/>
                <a:cs typeface="Arial"/>
                <a:sym typeface="Arial"/>
              </a:rPr>
              <a:t>teachers structure learning experiences in particular ways—as a teaching method that showed promise for improving underserved students’ educational experiences in college (</a:t>
            </a:r>
            <a:r>
              <a:rPr lang="en-US" sz="1400" u="sng" dirty="0" err="1">
                <a:solidFill>
                  <a:srgbClr val="000000"/>
                </a:solidFill>
                <a:latin typeface="Arial"/>
                <a:ea typeface="Arial"/>
                <a:cs typeface="Arial"/>
                <a:sym typeface="Arial"/>
                <a:hlinkClick r:id="rId3"/>
              </a:rPr>
              <a:t>Winkelmes</a:t>
            </a:r>
            <a:r>
              <a:rPr lang="en-US" sz="1400" u="sng" dirty="0">
                <a:solidFill>
                  <a:srgbClr val="000000"/>
                </a:solidFill>
                <a:latin typeface="Arial"/>
                <a:ea typeface="Arial"/>
                <a:cs typeface="Arial"/>
                <a:sym typeface="Arial"/>
                <a:hlinkClick r:id="rId3"/>
              </a:rPr>
              <a:t>, 2013</a:t>
            </a:r>
            <a:r>
              <a:rPr lang="en-US" sz="1400" dirty="0">
                <a:solidFill>
                  <a:srgbClr val="000000"/>
                </a:solidFill>
                <a:latin typeface="Arial"/>
                <a:ea typeface="Arial"/>
                <a:cs typeface="Arial"/>
                <a:sym typeface="Arial"/>
              </a:rPr>
              <a:t>).”</a:t>
            </a:r>
            <a:endParaRPr sz="1400" dirty="0">
              <a:solidFill>
                <a:srgbClr val="000000"/>
              </a:solidFill>
            </a:endParaRPr>
          </a:p>
        </p:txBody>
      </p:sp>
      <p:sp>
        <p:nvSpPr>
          <p:cNvPr id="199" name="Google Shape;199;g544d62ef6b_3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44d62ef6b_3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Kathleen: Student: </a:t>
            </a:r>
            <a:r>
              <a:rPr lang="en-US" sz="1200" dirty="0">
                <a:latin typeface="Arial"/>
                <a:ea typeface="Arial"/>
                <a:cs typeface="Arial"/>
                <a:sym typeface="Arial"/>
              </a:rPr>
              <a:t>purpose, task and criteria. You may talk through the prompts and/or make notes on your partners’ assignment. </a:t>
            </a:r>
          </a:p>
          <a:p>
            <a:pPr marL="0" lvl="0" indent="0" algn="l" rtl="0">
              <a:spcBef>
                <a:spcPts val="0"/>
              </a:spcBef>
              <a:spcAft>
                <a:spcPts val="0"/>
              </a:spcAft>
              <a:buNone/>
            </a:pPr>
            <a:endParaRPr dirty="0"/>
          </a:p>
        </p:txBody>
      </p:sp>
      <p:sp>
        <p:nvSpPr>
          <p:cNvPr id="380" name="Google Shape;380;g544d62ef6b_3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44d62ef6b_3_2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Kathleen</a:t>
            </a:r>
            <a:endParaRPr/>
          </a:p>
        </p:txBody>
      </p:sp>
      <p:sp>
        <p:nvSpPr>
          <p:cNvPr id="394" name="Google Shape;394;g544d62ef6b_3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44d62ef6b_3_2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Kathleen</a:t>
            </a:r>
            <a:endParaRPr/>
          </a:p>
        </p:txBody>
      </p:sp>
      <p:sp>
        <p:nvSpPr>
          <p:cNvPr id="394" name="Google Shape;394;g544d62ef6b_3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647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544d62ef6b_3_2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Kathleen </a:t>
            </a:r>
            <a:r>
              <a:rPr lang="en-US" sz="1200" dirty="0">
                <a:latin typeface="Arial"/>
                <a:ea typeface="Arial"/>
                <a:cs typeface="Arial"/>
                <a:sym typeface="Arial"/>
              </a:rPr>
              <a:t>Jot down any additional thoughts/ideas for your draft</a:t>
            </a:r>
            <a:endParaRPr lang="en-US" sz="1200" dirty="0"/>
          </a:p>
          <a:p>
            <a:pPr marL="0" lvl="0" indent="0" algn="l" rtl="0">
              <a:spcBef>
                <a:spcPts val="0"/>
              </a:spcBef>
              <a:spcAft>
                <a:spcPts val="0"/>
              </a:spcAft>
              <a:buClr>
                <a:schemeClr val="dk1"/>
              </a:buClr>
              <a:buSzPts val="1100"/>
              <a:buFont typeface="Arial"/>
              <a:buNone/>
            </a:pPr>
            <a:endParaRPr dirty="0"/>
          </a:p>
        </p:txBody>
      </p:sp>
      <p:sp>
        <p:nvSpPr>
          <p:cNvPr id="408" name="Google Shape;408;g544d62ef6b_3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44d62ef6b_3_2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Kathleen</a:t>
            </a:r>
            <a:endParaRPr/>
          </a:p>
        </p:txBody>
      </p:sp>
      <p:sp>
        <p:nvSpPr>
          <p:cNvPr id="358" name="Google Shape;358;g544d62ef6b_3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544d62ef6b_3_3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Kathleen</a:t>
            </a:r>
            <a:endParaRPr/>
          </a:p>
        </p:txBody>
      </p:sp>
      <p:sp>
        <p:nvSpPr>
          <p:cNvPr id="422" name="Google Shape;422;g544d62ef6b_3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44d62ef6b_3_3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Kathleen </a:t>
            </a:r>
            <a:r>
              <a:rPr lang="en-US" sz="1200" b="1" dirty="0">
                <a:latin typeface="Arial"/>
                <a:ea typeface="Arial"/>
                <a:cs typeface="Arial"/>
                <a:sym typeface="Arial"/>
              </a:rPr>
              <a:t>Total 4 minutes</a:t>
            </a:r>
          </a:p>
          <a:p>
            <a:pPr marL="0" lvl="0" indent="0" algn="l" rtl="0">
              <a:spcBef>
                <a:spcPts val="0"/>
              </a:spcBef>
              <a:spcAft>
                <a:spcPts val="0"/>
              </a:spcAft>
              <a:buClr>
                <a:schemeClr val="dk1"/>
              </a:buClr>
              <a:buSzPts val="1100"/>
              <a:buFont typeface="Arial"/>
              <a:buNone/>
            </a:pPr>
            <a:endParaRPr dirty="0"/>
          </a:p>
        </p:txBody>
      </p:sp>
      <p:sp>
        <p:nvSpPr>
          <p:cNvPr id="429" name="Google Shape;429;g544d62ef6b_3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44d62ef6b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44d62ef6b_1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Tsai-En </a:t>
            </a:r>
            <a:endParaRPr/>
          </a:p>
        </p:txBody>
      </p:sp>
      <p:sp>
        <p:nvSpPr>
          <p:cNvPr id="437" name="Google Shape;437;g544d62ef6b_1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4d62ef6b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4d62ef6b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Tsai-</a:t>
            </a:r>
            <a:r>
              <a:rPr lang="en-US" dirty="0" err="1"/>
              <a:t>En</a:t>
            </a:r>
            <a:r>
              <a:rPr lang="en-US" dirty="0"/>
              <a:t> </a:t>
            </a:r>
            <a:r>
              <a:rPr lang="en-US" sz="1200" b="0" i="0" u="none" strike="noStrike" cap="none" dirty="0">
                <a:solidFill>
                  <a:srgbClr val="000000"/>
                </a:solidFill>
                <a:latin typeface="Calibri"/>
                <a:ea typeface="Constantia"/>
                <a:cs typeface="Constantia"/>
                <a:sym typeface="Constantia"/>
              </a:rPr>
              <a:t>-or-</a:t>
            </a:r>
          </a:p>
          <a:p>
            <a:pPr marL="0" lvl="0" indent="0" algn="l" rtl="0">
              <a:spcBef>
                <a:spcPts val="0"/>
              </a:spcBef>
              <a:spcAft>
                <a:spcPts val="0"/>
              </a:spcAft>
              <a:buClr>
                <a:schemeClr val="dk1"/>
              </a:buClr>
              <a:buSzPts val="1100"/>
              <a:buFont typeface="Arial"/>
              <a:buNone/>
            </a:pPr>
            <a:endParaRPr dirty="0"/>
          </a:p>
        </p:txBody>
      </p:sp>
      <p:sp>
        <p:nvSpPr>
          <p:cNvPr id="451" name="Google Shape;451;g544d62ef6b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544d62ef6b_10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Tsai-En </a:t>
            </a:r>
            <a:endParaRPr/>
          </a:p>
        </p:txBody>
      </p:sp>
      <p:sp>
        <p:nvSpPr>
          <p:cNvPr id="457" name="Google Shape;457;g544d62ef6b_1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44d62ef6b_3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544d62ef6b_3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Kathleen</a:t>
            </a:r>
            <a:endParaRPr sz="105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44d62ef6b_10_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Tsai-En </a:t>
            </a:r>
            <a:endParaRPr/>
          </a:p>
        </p:txBody>
      </p:sp>
      <p:sp>
        <p:nvSpPr>
          <p:cNvPr id="466" name="Google Shape;466;g544d62ef6b_1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44d62ef6b_10_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Tsai-En </a:t>
            </a:r>
            <a:endParaRPr/>
          </a:p>
        </p:txBody>
      </p:sp>
      <p:sp>
        <p:nvSpPr>
          <p:cNvPr id="475" name="Google Shape;475;g544d62ef6b_1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544d62ef6b_1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544d62ef6b_10_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en-US"/>
              <a:t>Tsai-En </a:t>
            </a:r>
            <a:endParaRPr/>
          </a:p>
          <a:p>
            <a:pPr marL="457200" lvl="0" indent="-304800" algn="l" rtl="0">
              <a:lnSpc>
                <a:spcPct val="90000"/>
              </a:lnSpc>
              <a:spcBef>
                <a:spcPts val="0"/>
              </a:spcBef>
              <a:spcAft>
                <a:spcPts val="0"/>
              </a:spcAft>
              <a:buClr>
                <a:schemeClr val="dk1"/>
              </a:buClr>
              <a:buSzPts val="1200"/>
              <a:buChar char="●"/>
            </a:pPr>
            <a:r>
              <a:rPr lang="en-US"/>
              <a:t>Results for all students when TILT-ing 2 outside-of-class, assignments in 1 course 1 quarter:</a:t>
            </a:r>
            <a:br>
              <a:rPr lang="en-US"/>
            </a:br>
            <a:endParaRPr/>
          </a:p>
          <a:p>
            <a:pPr marL="1143000" lvl="2" indent="-304800" algn="l" rtl="0">
              <a:lnSpc>
                <a:spcPct val="90000"/>
              </a:lnSpc>
              <a:spcBef>
                <a:spcPts val="0"/>
              </a:spcBef>
              <a:spcAft>
                <a:spcPts val="0"/>
              </a:spcAft>
              <a:buClr>
                <a:schemeClr val="dk1"/>
              </a:buClr>
              <a:buSzPts val="1200"/>
              <a:buChar char="●"/>
            </a:pPr>
            <a:r>
              <a:rPr lang="en-US" b="1"/>
              <a:t>Qualitative</a:t>
            </a:r>
            <a:r>
              <a:rPr lang="en-US"/>
              <a:t>: Statistically significant increases in </a:t>
            </a:r>
            <a:r>
              <a:rPr lang="en-US" b="1"/>
              <a:t>academic confidence</a:t>
            </a:r>
            <a:r>
              <a:rPr lang="en-US"/>
              <a:t>, sense of </a:t>
            </a:r>
            <a:r>
              <a:rPr lang="en-US" b="1"/>
              <a:t>belonging</a:t>
            </a:r>
            <a:r>
              <a:rPr lang="en-US"/>
              <a:t>, sense of perceived </a:t>
            </a:r>
            <a:r>
              <a:rPr lang="en-US" b="1"/>
              <a:t>transparency</a:t>
            </a:r>
            <a:r>
              <a:rPr lang="en-US"/>
              <a:t>, sense of gaining </a:t>
            </a:r>
            <a:r>
              <a:rPr lang="en-US" b="1"/>
              <a:t>employer-valued skills. </a:t>
            </a:r>
            <a:br>
              <a:rPr lang="en-US" b="1"/>
            </a:br>
            <a:endParaRPr b="1"/>
          </a:p>
          <a:p>
            <a:pPr marL="1143000" lvl="2" indent="-304800" algn="l" rtl="0">
              <a:lnSpc>
                <a:spcPct val="90000"/>
              </a:lnSpc>
              <a:spcBef>
                <a:spcPts val="0"/>
              </a:spcBef>
              <a:spcAft>
                <a:spcPts val="0"/>
              </a:spcAft>
              <a:buClr>
                <a:schemeClr val="dk1"/>
              </a:buClr>
              <a:buSzPts val="1200"/>
              <a:buChar char="●"/>
            </a:pPr>
            <a:r>
              <a:rPr lang="en-US" b="1"/>
              <a:t>Quantitative</a:t>
            </a:r>
            <a:r>
              <a:rPr lang="en-US"/>
              <a:t>: The students who received transparent instruction had </a:t>
            </a:r>
            <a:r>
              <a:rPr lang="en-US" b="1" u="sng"/>
              <a:t>13% to 15% higher retention rates </a:t>
            </a:r>
            <a:r>
              <a:rPr lang="en-US"/>
              <a:t>not just 1 year later . . . but </a:t>
            </a:r>
            <a:r>
              <a:rPr lang="en-US" b="1" u="sng"/>
              <a:t>2 years later</a:t>
            </a:r>
            <a:r>
              <a:rPr lang="en-US"/>
              <a:t>.</a:t>
            </a:r>
            <a:br>
              <a:rPr lang="en-US"/>
            </a:br>
            <a:endParaRPr/>
          </a:p>
          <a:p>
            <a:pPr marL="228600" lvl="0" indent="0" algn="l" rtl="0">
              <a:lnSpc>
                <a:spcPct val="90000"/>
              </a:lnSpc>
              <a:spcBef>
                <a:spcPts val="1000"/>
              </a:spcBef>
              <a:spcAft>
                <a:spcPts val="0"/>
              </a:spcAft>
              <a:buClr>
                <a:schemeClr val="dk1"/>
              </a:buClr>
              <a:buSzPts val="3600"/>
              <a:buFont typeface="Arial"/>
              <a:buNone/>
            </a:pPr>
            <a:endParaRPr sz="3600"/>
          </a:p>
          <a:p>
            <a:pPr marL="0" lvl="0" indent="0" algn="l" rtl="0">
              <a:lnSpc>
                <a:spcPct val="100000"/>
              </a:lnSpc>
              <a:spcBef>
                <a:spcPts val="0"/>
              </a:spcBef>
              <a:spcAft>
                <a:spcPts val="0"/>
              </a:spcAft>
              <a:buSzPts val="1100"/>
              <a:buNone/>
            </a:pPr>
            <a:endParaRPr/>
          </a:p>
        </p:txBody>
      </p:sp>
      <p:sp>
        <p:nvSpPr>
          <p:cNvPr id="483" name="Google Shape;483;g544d62ef6b_10_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44d62ef6b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544d62ef6b_1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Tsai-En </a:t>
            </a:r>
            <a:endParaRPr/>
          </a:p>
          <a:p>
            <a:pPr marL="0" lvl="0" indent="0" algn="l" rtl="0">
              <a:lnSpc>
                <a:spcPct val="90000"/>
              </a:lnSpc>
              <a:spcBef>
                <a:spcPts val="0"/>
              </a:spcBef>
              <a:spcAft>
                <a:spcPts val="0"/>
              </a:spcAft>
              <a:buClr>
                <a:schemeClr val="dk1"/>
              </a:buClr>
              <a:buSzPts val="3600"/>
              <a:buFont typeface="Arial"/>
              <a:buNone/>
            </a:pPr>
            <a:r>
              <a:rPr lang="en-US" sz="1400" b="1">
                <a:latin typeface="Arial"/>
                <a:ea typeface="Arial"/>
                <a:cs typeface="Arial"/>
                <a:sym typeface="Arial"/>
              </a:rPr>
              <a:t>Equity Gaps are NOT Caused by Student Learning Problems</a:t>
            </a:r>
            <a:endParaRPr sz="1400"/>
          </a:p>
        </p:txBody>
      </p:sp>
      <p:sp>
        <p:nvSpPr>
          <p:cNvPr id="495" name="Google Shape;495;g544d62ef6b_1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544d62ef6b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544d62ef6b_1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Tsai-En </a:t>
            </a:r>
            <a:endParaRPr/>
          </a:p>
        </p:txBody>
      </p:sp>
      <p:sp>
        <p:nvSpPr>
          <p:cNvPr id="502" name="Google Shape;502;g544d62ef6b_1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44d62ef6b_14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Tsai-En </a:t>
            </a:r>
            <a:endParaRPr/>
          </a:p>
        </p:txBody>
      </p:sp>
      <p:sp>
        <p:nvSpPr>
          <p:cNvPr id="508" name="Google Shape;508;g544d62ef6b_14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544d62ef6b_14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544d62ef6b_14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a:t>Tsai-En </a:t>
            </a:r>
            <a:endParaRPr/>
          </a:p>
          <a:p>
            <a:pPr marL="292100" lvl="0" indent="-285750" algn="l" rtl="0">
              <a:lnSpc>
                <a:spcPct val="94000"/>
              </a:lnSpc>
              <a:spcBef>
                <a:spcPts val="0"/>
              </a:spcBef>
              <a:spcAft>
                <a:spcPts val="0"/>
              </a:spcAft>
              <a:buClr>
                <a:schemeClr val="dk2"/>
              </a:buClr>
              <a:buSzPts val="2100"/>
              <a:buChar char="■"/>
            </a:pPr>
            <a:r>
              <a:rPr lang="en-US"/>
              <a:t>TILT with Student Idea #1 Sally Heilstedt </a:t>
            </a:r>
            <a:endParaRPr sz="1100"/>
          </a:p>
          <a:p>
            <a:pPr marL="292100" lvl="0" indent="-152400" algn="l" rtl="0">
              <a:lnSpc>
                <a:spcPct val="94000"/>
              </a:lnSpc>
              <a:spcBef>
                <a:spcPts val="0"/>
              </a:spcBef>
              <a:spcAft>
                <a:spcPts val="0"/>
              </a:spcAft>
              <a:buClr>
                <a:schemeClr val="dk2"/>
              </a:buClr>
              <a:buSzPts val="2100"/>
              <a:buNone/>
            </a:pPr>
            <a:endParaRPr sz="1100"/>
          </a:p>
          <a:p>
            <a:pPr marL="292100" lvl="0" indent="-285750" algn="l" rtl="0">
              <a:lnSpc>
                <a:spcPct val="94000"/>
              </a:lnSpc>
              <a:spcBef>
                <a:spcPts val="0"/>
              </a:spcBef>
              <a:spcAft>
                <a:spcPts val="0"/>
              </a:spcAft>
              <a:buClr>
                <a:schemeClr val="dk2"/>
              </a:buClr>
              <a:buSzPts val="2100"/>
              <a:buChar char="■"/>
            </a:pPr>
            <a:r>
              <a:rPr lang="en-US" sz="1100"/>
              <a:t>Instead of editing all of your assignments, choose just two higher stakes assignments towards the beginning of the quarter. Then, later in the quarter walk through an assignment with the class and ask students to do the activity we did at the beginning of this session: identify the purpose, task, and criteria.</a:t>
            </a:r>
            <a:endParaRPr sz="800"/>
          </a:p>
          <a:p>
            <a:pPr marL="292100" lvl="0" indent="-285750" algn="l" rtl="0">
              <a:lnSpc>
                <a:spcPct val="94000"/>
              </a:lnSpc>
              <a:spcBef>
                <a:spcPts val="900"/>
              </a:spcBef>
              <a:spcAft>
                <a:spcPts val="0"/>
              </a:spcAft>
              <a:buClr>
                <a:schemeClr val="dk2"/>
              </a:buClr>
              <a:buSzPts val="2100"/>
              <a:buChar char="■"/>
            </a:pPr>
            <a:r>
              <a:rPr lang="en-US" sz="1100"/>
              <a:t>Share the student version of the Transparent Assignment Template in your folder.</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4d62ef6b_14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544d62ef6b_14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a:t>Tsai-En </a:t>
            </a:r>
            <a:endParaRPr sz="2100"/>
          </a:p>
          <a:p>
            <a:pPr marL="292100" lvl="0" indent="-285750" algn="l" rtl="0">
              <a:lnSpc>
                <a:spcPct val="94000"/>
              </a:lnSpc>
              <a:spcBef>
                <a:spcPts val="0"/>
              </a:spcBef>
              <a:spcAft>
                <a:spcPts val="0"/>
              </a:spcAft>
              <a:buClr>
                <a:schemeClr val="dk2"/>
              </a:buClr>
              <a:buSzPts val="2100"/>
              <a:buChar char="■"/>
            </a:pPr>
            <a:r>
              <a:rPr lang="en-US" sz="2100"/>
              <a:t>As part of the Criteria section, provide students with annotated examples of successful work.</a:t>
            </a:r>
            <a:endParaRPr sz="1100"/>
          </a:p>
          <a:p>
            <a:pPr marL="685800" lvl="1" indent="-285750" algn="l" rtl="0">
              <a:lnSpc>
                <a:spcPct val="94000"/>
              </a:lnSpc>
              <a:spcBef>
                <a:spcPts val="500"/>
              </a:spcBef>
              <a:spcAft>
                <a:spcPts val="0"/>
              </a:spcAft>
              <a:buClr>
                <a:schemeClr val="dk2"/>
              </a:buClr>
              <a:buSzPts val="2100"/>
              <a:buChar char="–"/>
            </a:pPr>
            <a:r>
              <a:rPr lang="en-US" sz="2100"/>
              <a:t>Use real-world examples (as opposed to previous student work) whenever possible</a:t>
            </a:r>
            <a:endParaRPr sz="1100"/>
          </a:p>
          <a:p>
            <a:pPr marL="685800" lvl="1" indent="-285750" algn="l" rtl="0">
              <a:lnSpc>
                <a:spcPct val="94000"/>
              </a:lnSpc>
              <a:spcBef>
                <a:spcPts val="500"/>
              </a:spcBef>
              <a:spcAft>
                <a:spcPts val="0"/>
              </a:spcAft>
              <a:buClr>
                <a:schemeClr val="dk2"/>
              </a:buClr>
              <a:buSzPts val="2100"/>
              <a:buChar char="–"/>
            </a:pPr>
            <a:r>
              <a:rPr lang="en-US" sz="2100"/>
              <a:t>Annotate an example with your students in class</a:t>
            </a:r>
            <a:endParaRPr sz="1100"/>
          </a:p>
          <a:p>
            <a:pPr marL="685800" lvl="1" indent="-285750" algn="l" rtl="0">
              <a:lnSpc>
                <a:spcPct val="94000"/>
              </a:lnSpc>
              <a:spcBef>
                <a:spcPts val="500"/>
              </a:spcBef>
              <a:spcAft>
                <a:spcPts val="0"/>
              </a:spcAft>
              <a:buClr>
                <a:schemeClr val="dk2"/>
              </a:buClr>
              <a:buSzPts val="2100"/>
              <a:buChar char="–"/>
            </a:pPr>
            <a:r>
              <a:rPr lang="en-US" sz="2100"/>
              <a:t>Ask students to find and annotate an additional example as part of the assignment</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44d62ef6b_14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544d62ef6b_14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a:t>Tsai-En </a:t>
            </a:r>
            <a:endParaRPr sz="2100"/>
          </a:p>
          <a:p>
            <a:pPr marL="292100" lvl="0" indent="-285750" algn="l" rtl="0">
              <a:lnSpc>
                <a:spcPct val="94000"/>
              </a:lnSpc>
              <a:spcBef>
                <a:spcPts val="0"/>
              </a:spcBef>
              <a:spcAft>
                <a:spcPts val="0"/>
              </a:spcAft>
              <a:buClr>
                <a:schemeClr val="dk2"/>
              </a:buClr>
              <a:buSzPts val="2100"/>
              <a:buChar char="■"/>
            </a:pPr>
            <a:r>
              <a:rPr lang="en-US" sz="2100"/>
              <a:t>As part of the Criteria section, provide students with annotated examples of successful work.</a:t>
            </a:r>
            <a:endParaRPr sz="1100"/>
          </a:p>
          <a:p>
            <a:pPr marL="685800" lvl="1" indent="-285750" algn="l" rtl="0">
              <a:lnSpc>
                <a:spcPct val="94000"/>
              </a:lnSpc>
              <a:spcBef>
                <a:spcPts val="500"/>
              </a:spcBef>
              <a:spcAft>
                <a:spcPts val="0"/>
              </a:spcAft>
              <a:buClr>
                <a:schemeClr val="dk2"/>
              </a:buClr>
              <a:buSzPts val="2100"/>
              <a:buChar char="–"/>
            </a:pPr>
            <a:r>
              <a:rPr lang="en-US" sz="2100"/>
              <a:t>Use real-world examples (as opposed to previous student work) whenever possible</a:t>
            </a:r>
            <a:endParaRPr sz="1100"/>
          </a:p>
          <a:p>
            <a:pPr marL="685800" lvl="1" indent="-285750" algn="l" rtl="0">
              <a:lnSpc>
                <a:spcPct val="94000"/>
              </a:lnSpc>
              <a:spcBef>
                <a:spcPts val="500"/>
              </a:spcBef>
              <a:spcAft>
                <a:spcPts val="0"/>
              </a:spcAft>
              <a:buClr>
                <a:schemeClr val="dk2"/>
              </a:buClr>
              <a:buSzPts val="2100"/>
              <a:buChar char="–"/>
            </a:pPr>
            <a:r>
              <a:rPr lang="en-US" sz="2100"/>
              <a:t>Annotate an example with your students in class</a:t>
            </a:r>
            <a:endParaRPr sz="1100"/>
          </a:p>
          <a:p>
            <a:pPr marL="685800" lvl="1" indent="-285750" algn="l" rtl="0">
              <a:lnSpc>
                <a:spcPct val="94000"/>
              </a:lnSpc>
              <a:spcBef>
                <a:spcPts val="500"/>
              </a:spcBef>
              <a:spcAft>
                <a:spcPts val="0"/>
              </a:spcAft>
              <a:buClr>
                <a:schemeClr val="dk2"/>
              </a:buClr>
              <a:buSzPts val="2100"/>
              <a:buChar char="–"/>
            </a:pPr>
            <a:r>
              <a:rPr lang="en-US" sz="2100"/>
              <a:t>Ask students to find and annotate an additional example as part of the assignment</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44d62ef6b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544d62ef6b_1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Tsai-En </a:t>
            </a:r>
            <a:endParaRPr/>
          </a:p>
        </p:txBody>
      </p:sp>
      <p:sp>
        <p:nvSpPr>
          <p:cNvPr id="535" name="Google Shape;535;g544d62ef6b_1_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44d62ef6b_3_1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Tsai-En </a:t>
            </a:r>
            <a:endParaRPr/>
          </a:p>
          <a:p>
            <a:pPr marL="0" lvl="0" indent="0" algn="l" rtl="0">
              <a:spcBef>
                <a:spcPts val="0"/>
              </a:spcBef>
              <a:spcAft>
                <a:spcPts val="0"/>
              </a:spcAft>
              <a:buNone/>
            </a:pPr>
            <a:r>
              <a:rPr lang="en-US"/>
              <a:t>The transparency started in ESL field. Mary-Ann Took it cross discipine. </a:t>
            </a:r>
            <a:endParaRPr/>
          </a:p>
          <a:p>
            <a:pPr marL="0" lvl="0" indent="0" algn="l" rtl="0">
              <a:spcBef>
                <a:spcPts val="0"/>
              </a:spcBef>
              <a:spcAft>
                <a:spcPts val="0"/>
              </a:spcAft>
              <a:buNone/>
            </a:pPr>
            <a:endParaRPr/>
          </a:p>
          <a:p>
            <a:pPr marL="457200" lvl="0" indent="-304800" algn="l" rtl="0">
              <a:lnSpc>
                <a:spcPct val="90000"/>
              </a:lnSpc>
              <a:spcBef>
                <a:spcPts val="0"/>
              </a:spcBef>
              <a:spcAft>
                <a:spcPts val="0"/>
              </a:spcAft>
              <a:buClr>
                <a:schemeClr val="dk1"/>
              </a:buClr>
              <a:buSzPts val="1200"/>
              <a:buChar char="●"/>
            </a:pPr>
            <a:r>
              <a:rPr lang="en-US"/>
              <a:t>Results for all students when TILT-ing 2 outside-of-class, assignments in 1 course 1 quarter:</a:t>
            </a:r>
            <a:br>
              <a:rPr lang="en-US"/>
            </a:br>
            <a:endParaRPr/>
          </a:p>
          <a:p>
            <a:pPr marL="1143000" lvl="2" indent="-304800" algn="l" rtl="0">
              <a:lnSpc>
                <a:spcPct val="90000"/>
              </a:lnSpc>
              <a:spcBef>
                <a:spcPts val="0"/>
              </a:spcBef>
              <a:spcAft>
                <a:spcPts val="0"/>
              </a:spcAft>
              <a:buClr>
                <a:schemeClr val="dk1"/>
              </a:buClr>
              <a:buSzPts val="1200"/>
              <a:buChar char="●"/>
            </a:pPr>
            <a:r>
              <a:rPr lang="en-US" b="1"/>
              <a:t>Qualitative</a:t>
            </a:r>
            <a:r>
              <a:rPr lang="en-US"/>
              <a:t>: Statistically significant increases in </a:t>
            </a:r>
            <a:r>
              <a:rPr lang="en-US" b="1"/>
              <a:t>academic confidence</a:t>
            </a:r>
            <a:r>
              <a:rPr lang="en-US"/>
              <a:t>, sense of </a:t>
            </a:r>
            <a:r>
              <a:rPr lang="en-US" b="1"/>
              <a:t>belonging</a:t>
            </a:r>
            <a:r>
              <a:rPr lang="en-US"/>
              <a:t>, sense of perceived </a:t>
            </a:r>
            <a:r>
              <a:rPr lang="en-US" b="1"/>
              <a:t>transparency</a:t>
            </a:r>
            <a:r>
              <a:rPr lang="en-US"/>
              <a:t>, sense of gaining </a:t>
            </a:r>
            <a:r>
              <a:rPr lang="en-US" b="1"/>
              <a:t>employer-valued skills. </a:t>
            </a:r>
            <a:br>
              <a:rPr lang="en-US" b="1"/>
            </a:br>
            <a:endParaRPr b="1"/>
          </a:p>
          <a:p>
            <a:pPr marL="1143000" lvl="2" indent="-304800" algn="l" rtl="0">
              <a:lnSpc>
                <a:spcPct val="90000"/>
              </a:lnSpc>
              <a:spcBef>
                <a:spcPts val="0"/>
              </a:spcBef>
              <a:spcAft>
                <a:spcPts val="0"/>
              </a:spcAft>
              <a:buClr>
                <a:schemeClr val="dk1"/>
              </a:buClr>
              <a:buSzPts val="1200"/>
              <a:buChar char="●"/>
            </a:pPr>
            <a:r>
              <a:rPr lang="en-US" b="1"/>
              <a:t>Quantitative</a:t>
            </a:r>
            <a:r>
              <a:rPr lang="en-US"/>
              <a:t>: The students who received transparent instruction had </a:t>
            </a:r>
            <a:r>
              <a:rPr lang="en-US" b="1" u="sng"/>
              <a:t>13% to 15% higher retention rates </a:t>
            </a:r>
            <a:r>
              <a:rPr lang="en-US"/>
              <a:t>not just 1 year later . . . but </a:t>
            </a:r>
            <a:r>
              <a:rPr lang="en-US" b="1" u="sng"/>
              <a:t>2 years later</a:t>
            </a:r>
            <a:r>
              <a:rPr lang="en-US"/>
              <a:t>.</a:t>
            </a:r>
            <a:endParaRPr/>
          </a:p>
        </p:txBody>
      </p:sp>
      <p:sp>
        <p:nvSpPr>
          <p:cNvPr id="190" name="Google Shape;190;g544d62ef6b_3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44d62ef6b_1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544d62ef6b_1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Tsai-En </a:t>
            </a:r>
            <a:endParaRPr/>
          </a:p>
        </p:txBody>
      </p:sp>
      <p:sp>
        <p:nvSpPr>
          <p:cNvPr id="542" name="Google Shape;542;g544d62ef6b_1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5452537af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5452537af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Kathleen</a:t>
            </a:r>
            <a:endParaRPr/>
          </a:p>
        </p:txBody>
      </p:sp>
      <p:sp>
        <p:nvSpPr>
          <p:cNvPr id="549" name="Google Shape;549;g5452537af9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460d5eea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Kathleen</a:t>
            </a:r>
            <a:endParaRPr/>
          </a:p>
        </p:txBody>
      </p:sp>
      <p:sp>
        <p:nvSpPr>
          <p:cNvPr id="558" name="Google Shape;558;g5460d5eea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544d62ef6b_3_3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All Three </a:t>
            </a:r>
            <a:endParaRPr/>
          </a:p>
        </p:txBody>
      </p:sp>
      <p:sp>
        <p:nvSpPr>
          <p:cNvPr id="567" name="Google Shape;567;g544d62ef6b_3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44d62ef6b_1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44d62ef6b_1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Tsai-En </a:t>
            </a:r>
            <a:endParaRPr/>
          </a:p>
          <a:p>
            <a:pPr marL="0" lvl="0" indent="0" algn="l" rtl="0">
              <a:lnSpc>
                <a:spcPct val="90000"/>
              </a:lnSpc>
              <a:spcBef>
                <a:spcPts val="0"/>
              </a:spcBef>
              <a:spcAft>
                <a:spcPts val="0"/>
              </a:spcAft>
              <a:buClr>
                <a:schemeClr val="dk1"/>
              </a:buClr>
              <a:buSzPts val="1100"/>
              <a:buFont typeface="Arial"/>
              <a:buNone/>
            </a:pPr>
            <a:r>
              <a:rPr lang="en-US" sz="1400" b="1">
                <a:latin typeface="Arial"/>
                <a:ea typeface="Arial"/>
                <a:cs typeface="Arial"/>
                <a:sym typeface="Arial"/>
              </a:rPr>
              <a:t>Equity Gaps are NOT Caused by Student Learning Problems</a:t>
            </a:r>
            <a:endParaRPr/>
          </a:p>
        </p:txBody>
      </p:sp>
      <p:sp>
        <p:nvSpPr>
          <p:cNvPr id="444" name="Google Shape;444;g544d62ef6b_1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44d62ef6b_3_1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Tsai-</a:t>
            </a:r>
            <a:r>
              <a:rPr lang="en-US" dirty="0" err="1"/>
              <a:t>En</a:t>
            </a:r>
            <a:r>
              <a:rPr lang="en-US" dirty="0"/>
              <a:t>: </a:t>
            </a:r>
            <a:r>
              <a:rPr lang="en-US" sz="1200" dirty="0">
                <a:latin typeface="Arial"/>
                <a:ea typeface="Arial"/>
                <a:cs typeface="Arial"/>
                <a:sym typeface="Arial"/>
              </a:rPr>
              <a:t>When we talk about equity, historically, we have talked about </a:t>
            </a:r>
            <a:r>
              <a:rPr lang="en-US" sz="1200" b="1" dirty="0">
                <a:latin typeface="Arial"/>
                <a:ea typeface="Arial"/>
                <a:cs typeface="Arial"/>
                <a:sym typeface="Arial"/>
              </a:rPr>
              <a:t>student learning problems. </a:t>
            </a:r>
            <a:r>
              <a:rPr lang="en-US" sz="1200" dirty="0">
                <a:latin typeface="Arial"/>
                <a:ea typeface="Arial"/>
                <a:cs typeface="Arial"/>
                <a:sym typeface="Arial"/>
              </a:rPr>
              <a:t>You can’t just adopt best practices-- you have to </a:t>
            </a:r>
          </a:p>
          <a:p>
            <a:pPr marL="0" lvl="0" indent="0" algn="l" rtl="0">
              <a:spcBef>
                <a:spcPts val="0"/>
              </a:spcBef>
              <a:spcAft>
                <a:spcPts val="0"/>
              </a:spcAft>
              <a:buNone/>
            </a:pPr>
            <a:endParaRPr dirty="0"/>
          </a:p>
        </p:txBody>
      </p:sp>
      <p:sp>
        <p:nvSpPr>
          <p:cNvPr id="206" name="Google Shape;206;g544d62ef6b_3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44d62ef6b_3_1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1400" dirty="0">
                <a:latin typeface="Arial"/>
                <a:ea typeface="Arial"/>
                <a:cs typeface="Arial"/>
                <a:sym typeface="Arial"/>
              </a:rPr>
              <a:t>Kathleen</a:t>
            </a:r>
            <a:endParaRPr sz="1400" dirty="0">
              <a:latin typeface="Arial"/>
              <a:ea typeface="Arial"/>
              <a:cs typeface="Arial"/>
              <a:sym typeface="Arial"/>
            </a:endParaRPr>
          </a:p>
          <a:p>
            <a:pPr marL="0" lvl="0" indent="0" algn="l" rtl="0">
              <a:lnSpc>
                <a:spcPct val="90000"/>
              </a:lnSpc>
              <a:spcBef>
                <a:spcPts val="0"/>
              </a:spcBef>
              <a:spcAft>
                <a:spcPts val="0"/>
              </a:spcAft>
              <a:buClr>
                <a:schemeClr val="dk1"/>
              </a:buClr>
              <a:buSzPts val="3200"/>
              <a:buFont typeface="Arial"/>
              <a:buNone/>
            </a:pPr>
            <a:r>
              <a:rPr lang="en-US" sz="1400" dirty="0">
                <a:latin typeface="Arial"/>
                <a:ea typeface="Arial"/>
                <a:cs typeface="Arial"/>
                <a:sym typeface="Arial"/>
              </a:rPr>
              <a:t>“…the persistence of unequal educational outcomes for racial and ethnic groups with a history of past discrimination in postsecondary education.</a:t>
            </a:r>
            <a:endParaRPr sz="1400" dirty="0"/>
          </a:p>
        </p:txBody>
      </p:sp>
      <p:sp>
        <p:nvSpPr>
          <p:cNvPr id="213" name="Google Shape;213;g544d62ef6b_3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4d62ef6b_3_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Kathleen </a:t>
            </a:r>
            <a:r>
              <a:rPr lang="en-US" sz="1200" dirty="0" smtClean="0">
                <a:latin typeface="Arial"/>
                <a:ea typeface="Arial"/>
                <a:cs typeface="Arial"/>
                <a:sym typeface="Arial"/>
              </a:rPr>
              <a:t>There </a:t>
            </a:r>
            <a:r>
              <a:rPr lang="en-US" sz="1200" dirty="0">
                <a:latin typeface="Arial"/>
                <a:ea typeface="Arial"/>
                <a:cs typeface="Arial"/>
                <a:sym typeface="Arial"/>
              </a:rPr>
              <a:t>has been little systematic study of the role that faculty can play collectively in improving learning outcomes and success for </a:t>
            </a:r>
            <a:r>
              <a:rPr lang="en-US" sz="1200" dirty="0" smtClean="0">
                <a:latin typeface="Arial"/>
                <a:ea typeface="Arial"/>
                <a:cs typeface="Arial"/>
                <a:sym typeface="Arial"/>
              </a:rPr>
              <a:t>systemically non-dominant students</a:t>
            </a:r>
            <a:endParaRPr dirty="0"/>
          </a:p>
        </p:txBody>
      </p:sp>
      <p:sp>
        <p:nvSpPr>
          <p:cNvPr id="220" name="Google Shape;220;g544d62ef6b_3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8" name="Google Shape;98;p1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99" name="Google Shape;99;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3" name="Google Shape;10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0" name="Google Shape;140;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8" name="Google Shape;14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aacu.org/publications-research/periodicals/transparency-teaching-faculty-share-data-and-improve-student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bit.ly/2BWHWRX"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hyperlink" Target="mailto:Kahtleen.chambers@seattlecolleges.edu" TargetMode="External"/><Relationship Id="rId2" Type="http://schemas.openxmlformats.org/officeDocument/2006/relationships/hyperlink" Target="https://canvas.northseattle.edu/courses/1734110" TargetMode="External"/><Relationship Id="rId1" Type="http://schemas.openxmlformats.org/officeDocument/2006/relationships/slideLayout" Target="../slideLayouts/slideLayout13.xml"/><Relationship Id="rId5" Type="http://schemas.openxmlformats.org/officeDocument/2006/relationships/hyperlink" Target="mailto:Tsai-En.Cheng@seattlecolleges.edu" TargetMode="External"/><Relationship Id="rId4" Type="http://schemas.openxmlformats.org/officeDocument/2006/relationships/hyperlink" Target="mailto:Toni.Anderson@seattlecolleges.edu"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bit.ly/2JD329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762000" y="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Get Your </a:t>
            </a:r>
            <a:r>
              <a:rPr lang="en-US" b="1" i="1" dirty="0">
                <a:latin typeface="Arial"/>
                <a:ea typeface="Arial"/>
                <a:cs typeface="Arial"/>
                <a:sym typeface="Arial"/>
              </a:rPr>
              <a:t>TILT</a:t>
            </a:r>
            <a:r>
              <a:rPr lang="en-US" b="1" dirty="0">
                <a:latin typeface="Arial"/>
                <a:ea typeface="Arial"/>
                <a:cs typeface="Arial"/>
                <a:sym typeface="Arial"/>
              </a:rPr>
              <a:t> ON</a:t>
            </a:r>
            <a:endParaRPr b="1" dirty="0">
              <a:latin typeface="Arial"/>
              <a:ea typeface="Arial"/>
              <a:cs typeface="Arial"/>
              <a:sym typeface="Arial"/>
            </a:endParaRPr>
          </a:p>
        </p:txBody>
      </p:sp>
      <p:sp>
        <p:nvSpPr>
          <p:cNvPr id="178" name="Google Shape;178;p27"/>
          <p:cNvSpPr txBox="1">
            <a:spLocks noGrp="1"/>
          </p:cNvSpPr>
          <p:nvPr>
            <p:ph type="body" idx="1"/>
          </p:nvPr>
        </p:nvSpPr>
        <p:spPr>
          <a:xfrm>
            <a:off x="198562" y="1325563"/>
            <a:ext cx="5287837" cy="4418805"/>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Clr>
                <a:srgbClr val="000000"/>
              </a:buClr>
              <a:buSzPts val="1800"/>
              <a:buChar char="•"/>
            </a:pPr>
            <a:r>
              <a:rPr lang="en-US" dirty="0" smtClean="0">
                <a:solidFill>
                  <a:srgbClr val="000000"/>
                </a:solidFill>
                <a:latin typeface="+mn-lt"/>
              </a:rPr>
              <a:t>Definition of Transparency </a:t>
            </a:r>
            <a:r>
              <a:rPr lang="en-US" dirty="0">
                <a:solidFill>
                  <a:srgbClr val="000000"/>
                </a:solidFill>
                <a:latin typeface="+mn-lt"/>
              </a:rPr>
              <a:t>in Teaching and Learning (TILT)</a:t>
            </a:r>
            <a:br>
              <a:rPr lang="en-US" dirty="0">
                <a:solidFill>
                  <a:srgbClr val="000000"/>
                </a:solidFill>
                <a:latin typeface="+mn-lt"/>
              </a:rPr>
            </a:br>
            <a:endParaRPr dirty="0">
              <a:solidFill>
                <a:srgbClr val="000000"/>
              </a:solidFill>
              <a:latin typeface="+mn-lt"/>
            </a:endParaRPr>
          </a:p>
          <a:p>
            <a:pPr marL="457200" lvl="0" indent="-342900" algn="l" rtl="0">
              <a:lnSpc>
                <a:spcPct val="90000"/>
              </a:lnSpc>
              <a:spcBef>
                <a:spcPts val="0"/>
              </a:spcBef>
              <a:spcAft>
                <a:spcPts val="0"/>
              </a:spcAft>
              <a:buClr>
                <a:srgbClr val="000000"/>
              </a:buClr>
              <a:buSzPts val="1800"/>
              <a:buChar char="•"/>
            </a:pPr>
            <a:r>
              <a:rPr lang="en-US" dirty="0">
                <a:solidFill>
                  <a:srgbClr val="000000"/>
                </a:solidFill>
                <a:latin typeface="+mn-lt"/>
              </a:rPr>
              <a:t>Research Based </a:t>
            </a:r>
            <a:r>
              <a:rPr lang="en-US" dirty="0" smtClean="0">
                <a:solidFill>
                  <a:srgbClr val="000000"/>
                </a:solidFill>
                <a:latin typeface="+mn-lt"/>
              </a:rPr>
              <a:t>– TILT</a:t>
            </a:r>
            <a:br>
              <a:rPr lang="en-US" dirty="0" smtClean="0">
                <a:solidFill>
                  <a:srgbClr val="000000"/>
                </a:solidFill>
                <a:latin typeface="+mn-lt"/>
              </a:rPr>
            </a:br>
            <a:endParaRPr dirty="0">
              <a:solidFill>
                <a:srgbClr val="000000"/>
              </a:solidFill>
              <a:latin typeface="+mn-lt"/>
            </a:endParaRPr>
          </a:p>
          <a:p>
            <a:pPr marL="457200" lvl="0" indent="-342900" algn="l" rtl="0">
              <a:lnSpc>
                <a:spcPct val="90000"/>
              </a:lnSpc>
              <a:spcBef>
                <a:spcPts val="0"/>
              </a:spcBef>
              <a:spcAft>
                <a:spcPts val="0"/>
              </a:spcAft>
              <a:buClr>
                <a:srgbClr val="000000"/>
              </a:buClr>
              <a:buSzPts val="1800"/>
              <a:buChar char="•"/>
            </a:pPr>
            <a:r>
              <a:rPr lang="en-US" dirty="0">
                <a:solidFill>
                  <a:srgbClr val="000000"/>
                </a:solidFill>
                <a:latin typeface="+mn-lt"/>
              </a:rPr>
              <a:t>TILT-</a:t>
            </a:r>
            <a:r>
              <a:rPr lang="en-US" dirty="0" err="1">
                <a:solidFill>
                  <a:srgbClr val="000000"/>
                </a:solidFill>
                <a:latin typeface="+mn-lt"/>
              </a:rPr>
              <a:t>ing</a:t>
            </a:r>
            <a:r>
              <a:rPr lang="en-US" dirty="0">
                <a:solidFill>
                  <a:srgbClr val="000000"/>
                </a:solidFill>
                <a:latin typeface="+mn-lt"/>
              </a:rPr>
              <a:t> through Assignment </a:t>
            </a:r>
            <a:r>
              <a:rPr lang="en-US" dirty="0" err="1">
                <a:solidFill>
                  <a:srgbClr val="000000"/>
                </a:solidFill>
                <a:latin typeface="+mn-lt"/>
              </a:rPr>
              <a:t>Charrate</a:t>
            </a:r>
            <a:r>
              <a:rPr lang="en-US" dirty="0">
                <a:solidFill>
                  <a:srgbClr val="000000"/>
                </a:solidFill>
                <a:latin typeface="+mn-lt"/>
              </a:rPr>
              <a:t/>
            </a:r>
            <a:br>
              <a:rPr lang="en-US" dirty="0">
                <a:solidFill>
                  <a:srgbClr val="000000"/>
                </a:solidFill>
                <a:latin typeface="+mn-lt"/>
              </a:rPr>
            </a:br>
            <a:endParaRPr dirty="0">
              <a:solidFill>
                <a:srgbClr val="000000"/>
              </a:solidFill>
              <a:latin typeface="+mn-lt"/>
            </a:endParaRPr>
          </a:p>
          <a:p>
            <a:pPr marL="457200" lvl="0" indent="-342900" algn="l" rtl="0">
              <a:lnSpc>
                <a:spcPct val="90000"/>
              </a:lnSpc>
              <a:spcBef>
                <a:spcPts val="0"/>
              </a:spcBef>
              <a:spcAft>
                <a:spcPts val="0"/>
              </a:spcAft>
              <a:buClr>
                <a:srgbClr val="000000"/>
              </a:buClr>
              <a:buSzPts val="1800"/>
              <a:buChar char="•"/>
            </a:pPr>
            <a:r>
              <a:rPr lang="en-US" dirty="0">
                <a:solidFill>
                  <a:srgbClr val="000000"/>
                </a:solidFill>
                <a:latin typeface="+mn-lt"/>
              </a:rPr>
              <a:t>Value of Student Agency in TILT-</a:t>
            </a:r>
            <a:r>
              <a:rPr lang="en-US" dirty="0" err="1">
                <a:solidFill>
                  <a:srgbClr val="000000"/>
                </a:solidFill>
                <a:latin typeface="+mn-lt"/>
              </a:rPr>
              <a:t>ing</a:t>
            </a:r>
            <a:r>
              <a:rPr lang="en-US" dirty="0">
                <a:solidFill>
                  <a:srgbClr val="000000"/>
                </a:solidFill>
                <a:latin typeface="+mn-lt"/>
              </a:rPr>
              <a:t> Higher Ed.</a:t>
            </a:r>
            <a:br>
              <a:rPr lang="en-US" dirty="0">
                <a:solidFill>
                  <a:srgbClr val="000000"/>
                </a:solidFill>
                <a:latin typeface="+mn-lt"/>
              </a:rPr>
            </a:br>
            <a:endParaRPr dirty="0">
              <a:solidFill>
                <a:srgbClr val="000000"/>
              </a:solidFill>
              <a:latin typeface="+mn-lt"/>
            </a:endParaRPr>
          </a:p>
          <a:p>
            <a:pPr marL="457200" lvl="0" indent="-342900" algn="l" rtl="0">
              <a:lnSpc>
                <a:spcPct val="90000"/>
              </a:lnSpc>
              <a:spcBef>
                <a:spcPts val="0"/>
              </a:spcBef>
              <a:spcAft>
                <a:spcPts val="0"/>
              </a:spcAft>
              <a:buClr>
                <a:srgbClr val="000000"/>
              </a:buClr>
              <a:buSzPts val="1800"/>
              <a:buChar char="•"/>
            </a:pPr>
            <a:r>
              <a:rPr lang="en-US" dirty="0">
                <a:solidFill>
                  <a:srgbClr val="000000"/>
                </a:solidFill>
                <a:latin typeface="+mn-lt"/>
              </a:rPr>
              <a:t>Questions &amp; Discussion</a:t>
            </a:r>
            <a:endParaRPr dirty="0">
              <a:solidFill>
                <a:srgbClr val="000000"/>
              </a:solidFill>
              <a:latin typeface="+mn-lt"/>
            </a:endParaRPr>
          </a:p>
          <a:p>
            <a:pPr marL="0" lvl="0" indent="0" algn="l" rtl="0">
              <a:lnSpc>
                <a:spcPct val="90000"/>
              </a:lnSpc>
              <a:spcBef>
                <a:spcPts val="0"/>
              </a:spcBef>
              <a:spcAft>
                <a:spcPts val="0"/>
              </a:spcAft>
              <a:buNone/>
            </a:pPr>
            <a:endParaRPr dirty="0">
              <a:solidFill>
                <a:srgbClr val="9900FF"/>
              </a:solidFill>
            </a:endParaRPr>
          </a:p>
        </p:txBody>
      </p:sp>
      <p:sp>
        <p:nvSpPr>
          <p:cNvPr id="4" name="Text Placeholder 3"/>
          <p:cNvSpPr>
            <a:spLocks noGrp="1"/>
          </p:cNvSpPr>
          <p:nvPr>
            <p:ph type="body" idx="2"/>
          </p:nvPr>
        </p:nvSpPr>
        <p:spPr>
          <a:xfrm>
            <a:off x="6157609" y="5901927"/>
            <a:ext cx="6034391" cy="647700"/>
          </a:xfrm>
        </p:spPr>
        <p:txBody>
          <a:bodyPr/>
          <a:lstStyle/>
          <a:p>
            <a:pPr marL="114300" indent="0">
              <a:buNone/>
            </a:pPr>
            <a:r>
              <a:rPr lang="en-US" b="1" dirty="0">
                <a:solidFill>
                  <a:schemeClr val="accent2">
                    <a:lumMod val="75000"/>
                  </a:schemeClr>
                </a:solidFill>
              </a:rPr>
              <a:t>     Toni             Kathleen       Tsai-</a:t>
            </a:r>
            <a:r>
              <a:rPr lang="en-US" b="1" dirty="0" err="1">
                <a:solidFill>
                  <a:schemeClr val="accent2">
                    <a:lumMod val="75000"/>
                  </a:schemeClr>
                </a:solidFill>
              </a:rPr>
              <a:t>En</a:t>
            </a:r>
            <a:endParaRPr lang="en-US" b="1" dirty="0">
              <a:solidFill>
                <a:schemeClr val="accent2">
                  <a:lumMod val="75000"/>
                </a:schemeClr>
              </a:solidFill>
            </a:endParaRPr>
          </a:p>
        </p:txBody>
      </p:sp>
      <p:cxnSp>
        <p:nvCxnSpPr>
          <p:cNvPr id="179" name="Google Shape;179;p27" descr="&quot;&quot;&#10;"/>
          <p:cNvCxnSpPr/>
          <p:nvPr/>
        </p:nvCxnSpPr>
        <p:spPr>
          <a:xfrm>
            <a:off x="0" y="1135887"/>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2" name="Picture 1" descr="Facilitators posing together and tilting their bodies to represent TILT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93030"/>
            <a:ext cx="6011863" cy="45088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838200" y="-120365"/>
            <a:ext cx="105156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mj-lt"/>
              </a:rPr>
              <a:t>Student Impact</a:t>
            </a:r>
            <a:endParaRPr dirty="0">
              <a:latin typeface="+mj-lt"/>
            </a:endParaRPr>
          </a:p>
        </p:txBody>
      </p:sp>
      <p:sp>
        <p:nvSpPr>
          <p:cNvPr id="231" name="Google Shape;231;p34"/>
          <p:cNvSpPr txBox="1">
            <a:spLocks noGrp="1"/>
          </p:cNvSpPr>
          <p:nvPr>
            <p:ph type="body" idx="1"/>
          </p:nvPr>
        </p:nvSpPr>
        <p:spPr>
          <a:xfrm>
            <a:off x="357555" y="1010449"/>
            <a:ext cx="5181600" cy="4351338"/>
          </a:xfrm>
          <a:prstGeom prst="rect">
            <a:avLst/>
          </a:prstGeom>
        </p:spPr>
        <p:txBody>
          <a:bodyPr spcFirstLastPara="1" wrap="square" lIns="91425" tIns="45700" rIns="91425" bIns="45700" anchor="t" anchorCtr="0">
            <a:noAutofit/>
          </a:bodyPr>
          <a:lstStyle/>
          <a:p>
            <a:pPr marL="393700" lvl="0" indent="-368300" algn="l" rtl="0">
              <a:lnSpc>
                <a:spcPct val="100000"/>
              </a:lnSpc>
              <a:spcBef>
                <a:spcPts val="0"/>
              </a:spcBef>
              <a:spcAft>
                <a:spcPts val="0"/>
              </a:spcAft>
              <a:buSzPts val="2800"/>
              <a:buChar char="•"/>
            </a:pPr>
            <a:r>
              <a:rPr lang="en-US" sz="3200" dirty="0">
                <a:latin typeface="+mn-lt"/>
              </a:rPr>
              <a:t>When assignments are transparent, students are more likely to complete the assignment. </a:t>
            </a:r>
            <a:br>
              <a:rPr lang="en-US" sz="3200" dirty="0">
                <a:latin typeface="+mn-lt"/>
              </a:rPr>
            </a:br>
            <a:endParaRPr sz="3200" dirty="0">
              <a:latin typeface="+mn-lt"/>
            </a:endParaRPr>
          </a:p>
          <a:p>
            <a:pPr marL="393700" lvl="0" indent="-368300" algn="l" rtl="0">
              <a:lnSpc>
                <a:spcPct val="100000"/>
              </a:lnSpc>
              <a:spcBef>
                <a:spcPts val="0"/>
              </a:spcBef>
              <a:spcAft>
                <a:spcPts val="0"/>
              </a:spcAft>
              <a:buSzPts val="2800"/>
              <a:buChar char="•"/>
            </a:pPr>
            <a:r>
              <a:rPr lang="en-US" sz="3200" dirty="0">
                <a:latin typeface="+mn-lt"/>
              </a:rPr>
              <a:t>Students will gain college readiness skills.</a:t>
            </a:r>
            <a:br>
              <a:rPr lang="en-US" sz="3200" dirty="0">
                <a:latin typeface="+mn-lt"/>
              </a:rPr>
            </a:br>
            <a:endParaRPr sz="3200" dirty="0">
              <a:latin typeface="+mn-lt"/>
            </a:endParaRPr>
          </a:p>
          <a:p>
            <a:pPr marL="393700" lvl="0" indent="-368300" algn="l" rtl="0">
              <a:lnSpc>
                <a:spcPct val="100000"/>
              </a:lnSpc>
              <a:spcBef>
                <a:spcPts val="0"/>
              </a:spcBef>
              <a:spcAft>
                <a:spcPts val="0"/>
              </a:spcAft>
              <a:buSzPts val="2800"/>
              <a:buChar char="•"/>
            </a:pPr>
            <a:r>
              <a:rPr lang="en-US" sz="3200" dirty="0">
                <a:latin typeface="+mn-lt"/>
              </a:rPr>
              <a:t>Involving students in TILT gives opportunities for students to learn job readiness skills. </a:t>
            </a:r>
            <a:endParaRPr sz="3200" dirty="0">
              <a:latin typeface="+mn-lt"/>
            </a:endParaRPr>
          </a:p>
        </p:txBody>
      </p:sp>
      <p:cxnSp>
        <p:nvCxnSpPr>
          <p:cNvPr id="4" name="Google Shape;224;p33" descr="&quot;&quot;&#10;"/>
          <p:cNvCxnSpPr/>
          <p:nvPr/>
        </p:nvCxnSpPr>
        <p:spPr>
          <a:xfrm>
            <a:off x="76200" y="1010449"/>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2" name="Picture 1" descr="two siloutted figures putting a piece of the puzzle into another puzz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837" y="1348154"/>
            <a:ext cx="5957063" cy="47656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45477" y="285313"/>
            <a:ext cx="120904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dirty="0">
                <a:latin typeface="Arial"/>
                <a:ea typeface="Arial"/>
                <a:cs typeface="Arial"/>
                <a:sym typeface="Arial"/>
              </a:rPr>
              <a:t>Increased Access  DOES NOT EQUAL      Equity </a:t>
            </a:r>
            <a:endParaRPr dirty="0"/>
          </a:p>
        </p:txBody>
      </p:sp>
      <p:sp>
        <p:nvSpPr>
          <p:cNvPr id="237" name="Google Shape;237;p35"/>
          <p:cNvSpPr txBox="1">
            <a:spLocks noGrp="1"/>
          </p:cNvSpPr>
          <p:nvPr>
            <p:ph type="body" idx="1"/>
          </p:nvPr>
        </p:nvSpPr>
        <p:spPr>
          <a:xfrm>
            <a:off x="228600" y="1857619"/>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endParaRPr dirty="0"/>
          </a:p>
          <a:p>
            <a:pPr marL="228600" lvl="0" indent="-50800" algn="ctr" rtl="0">
              <a:lnSpc>
                <a:spcPct val="90000"/>
              </a:lnSpc>
              <a:spcBef>
                <a:spcPts val="1000"/>
              </a:spcBef>
              <a:spcAft>
                <a:spcPts val="0"/>
              </a:spcAft>
              <a:buClr>
                <a:schemeClr val="dk1"/>
              </a:buClr>
              <a:buSzPts val="2800"/>
              <a:buNone/>
            </a:pPr>
            <a:r>
              <a:rPr lang="en-US" sz="3200" dirty="0">
                <a:latin typeface="+mn-lt"/>
              </a:rPr>
              <a:t>Now for the DATA...</a:t>
            </a:r>
            <a:endParaRPr sz="3200" dirty="0">
              <a:latin typeface="+mn-lt"/>
            </a:endParaRPr>
          </a:p>
        </p:txBody>
      </p:sp>
      <p:cxnSp>
        <p:nvCxnSpPr>
          <p:cNvPr id="238" name="Google Shape;238;p35" descr="&quot;&quot;&#10;"/>
          <p:cNvCxnSpPr/>
          <p:nvPr/>
        </p:nvCxnSpPr>
        <p:spPr>
          <a:xfrm>
            <a:off x="76200" y="1715441"/>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 name="Picture 2" descr="Star trek characte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723" y="2014311"/>
            <a:ext cx="5526554" cy="47024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730775" y="23825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Relevant Data for Transparency as a Teaching Method</a:t>
            </a:r>
            <a:endParaRPr b="1" dirty="0">
              <a:latin typeface="Arial"/>
              <a:ea typeface="Arial"/>
              <a:cs typeface="Arial"/>
              <a:sym typeface="Arial"/>
            </a:endParaRPr>
          </a:p>
        </p:txBody>
      </p:sp>
      <p:pic>
        <p:nvPicPr>
          <p:cNvPr id="245" name="Google Shape;245;p36" descr="Chart showing the gap in course completion rates between historically underserved students of color and other students for the highest enrolled commonly numbered courses in the system (only including one top enrolled course for any subject area).  For each course, historically underserved students of color were less likely to complete the course with at least a 2.0 grade compared to other students.&#10;&#10;Accounting 201: gap of 11 percent&#10;Art 100: gap of 8 percent&#10;Biology 160: gap of 8 percent&#10;Business 101: gap of 8 percent&#10;Chemistry 121: gap of 6 percent&#10;Communication Studies 220: gap of 4 percent&#10;Economics 201: gap of 11 percent&#10;English 101: gap of 8 percent&#10;History 146: gap of 14 percent&#10;Math 141: gap of 11 percent&#10;Nutrition 101: gap of 9 percent&#10;Philosophy 101: gap of 11 percent&#10;Political Science 202: gap of 7 percent&#10;Psychology 100: gap of 7 percent&#10;Sociology 101: gap of 7 percent&#10;Spanish 121: gap of 3 percent&#10;&#10;" title="Gap in course completion rates for highest enrolled commonly numbered courses"/>
          <p:cNvPicPr preferRelativeResize="0"/>
          <p:nvPr/>
        </p:nvPicPr>
        <p:blipFill rotWithShape="1">
          <a:blip r:embed="rId3">
            <a:alphaModFix/>
          </a:blip>
          <a:srcRect/>
          <a:stretch/>
        </p:blipFill>
        <p:spPr>
          <a:xfrm>
            <a:off x="555575" y="1732850"/>
            <a:ext cx="10866000" cy="4887900"/>
          </a:xfrm>
          <a:prstGeom prst="rect">
            <a:avLst/>
          </a:prstGeom>
          <a:noFill/>
          <a:ln>
            <a:noFill/>
          </a:ln>
        </p:spPr>
      </p:pic>
      <p:cxnSp>
        <p:nvCxnSpPr>
          <p:cNvPr id="246" name="Google Shape;246;p36" descr="&quot;&quot;&#10;"/>
          <p:cNvCxnSpPr/>
          <p:nvPr/>
        </p:nvCxnSpPr>
        <p:spPr>
          <a:xfrm>
            <a:off x="0" y="164833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692286" y="14138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System Level Course Data BIOL&amp;160, Disaggregated </a:t>
            </a:r>
            <a:endParaRPr b="1" dirty="0">
              <a:latin typeface="Arial"/>
              <a:ea typeface="Arial"/>
              <a:cs typeface="Arial"/>
              <a:sym typeface="Arial"/>
            </a:endParaRPr>
          </a:p>
        </p:txBody>
      </p:sp>
      <p:pic>
        <p:nvPicPr>
          <p:cNvPr id="252" name="Google Shape;252;p37" descr="Chart comparing course completion rates in commonly numbered Biology 160 courses by race/ethnicity in terms of percent completing with at least a 2.0 grade.  Historically underserved students of color had lower course completion rates than other students (White or Asian students):&#10;&#10;American Indian or Alaska Native: 58 percent.&#10;Asian: 73 percent.&#10;Black or African American: 59 percent.&#10;Hispanic or Latino: 61 percent.&#10;Native Hawaiian or Other Pacific Islander: 66 percent.&#10;White: 67 percent. " title="Biology 160 completion rates by race/ethnicity"/>
          <p:cNvPicPr preferRelativeResize="0"/>
          <p:nvPr/>
        </p:nvPicPr>
        <p:blipFill rotWithShape="1">
          <a:blip r:embed="rId3">
            <a:alphaModFix/>
          </a:blip>
          <a:srcRect/>
          <a:stretch/>
        </p:blipFill>
        <p:spPr>
          <a:xfrm>
            <a:off x="243067" y="1618294"/>
            <a:ext cx="11702100" cy="5071800"/>
          </a:xfrm>
          <a:prstGeom prst="rect">
            <a:avLst/>
          </a:prstGeom>
          <a:noFill/>
          <a:ln>
            <a:noFill/>
          </a:ln>
        </p:spPr>
      </p:pic>
      <p:cxnSp>
        <p:nvCxnSpPr>
          <p:cNvPr id="253" name="Google Shape;253;p37" descr="&quot;&quot;&#10;"/>
          <p:cNvCxnSpPr/>
          <p:nvPr/>
        </p:nvCxnSpPr>
        <p:spPr>
          <a:xfrm>
            <a:off x="0" y="1618294"/>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838200" y="22913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System Level Course Level Data, ENGL&amp;101, Disaggregated </a:t>
            </a:r>
            <a:endParaRPr b="1" dirty="0">
              <a:latin typeface="Arial"/>
              <a:ea typeface="Arial"/>
              <a:cs typeface="Arial"/>
              <a:sym typeface="Arial"/>
            </a:endParaRPr>
          </a:p>
        </p:txBody>
      </p:sp>
      <p:pic>
        <p:nvPicPr>
          <p:cNvPr id="259" name="Google Shape;259;p38" descr="Chart comparing course completion rates in commonly numbered English 101 courses by race/ethnicity in terms of percent completing with at least a 2.0 grade.  Historically underserved students of color had lower course completion rates than other students (White or Asian students):&#10;&#10;American Indian or Alaska Native: 68 percent.&#10;Asian: 83 percent.&#10;Black or African American: 71 percent.&#10;Hispanic or Latino: 73 percent.&#10;Native Hawaiian or Other Pacific Islander: 73 percent.&#10;White: 78 percent. " title="English 101 completion rates by race/ethnicity"/>
          <p:cNvPicPr preferRelativeResize="0"/>
          <p:nvPr/>
        </p:nvPicPr>
        <p:blipFill rotWithShape="1">
          <a:blip r:embed="rId3">
            <a:alphaModFix/>
          </a:blip>
          <a:srcRect/>
          <a:stretch/>
        </p:blipFill>
        <p:spPr>
          <a:xfrm>
            <a:off x="370390" y="1826684"/>
            <a:ext cx="11713580" cy="5031316"/>
          </a:xfrm>
          <a:prstGeom prst="rect">
            <a:avLst/>
          </a:prstGeom>
          <a:noFill/>
          <a:ln>
            <a:noFill/>
          </a:ln>
        </p:spPr>
      </p:pic>
      <p:cxnSp>
        <p:nvCxnSpPr>
          <p:cNvPr id="260" name="Google Shape;260;p38" descr="&quot;&quot;&#10;"/>
          <p:cNvCxnSpPr/>
          <p:nvPr/>
        </p:nvCxnSpPr>
        <p:spPr>
          <a:xfrm>
            <a:off x="0" y="1690688"/>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838200" y="24614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System Level Course Level Data, MATH&amp;141, Disaggregated </a:t>
            </a:r>
            <a:endParaRPr sz="3600" b="1">
              <a:latin typeface="Arial"/>
              <a:ea typeface="Arial"/>
              <a:cs typeface="Arial"/>
              <a:sym typeface="Arial"/>
            </a:endParaRPr>
          </a:p>
        </p:txBody>
      </p:sp>
      <p:pic>
        <p:nvPicPr>
          <p:cNvPr id="266" name="Google Shape;266;p39" descr="Chart comparing course completion rates in commonly numbered Math 141 courses by race/ethnicity in terms of percent completing with at least a 2.0 grade.  Historically underserved students of color had lower course completion rates than other students (White or Asian students):&#10;&#10;American Indian or Alaska Native: 62 percent.&#10;Asian: 74 percent.&#10;Black or African American: 60 percent.&#10;Hispanic or Latino: 63 percent.&#10;Native Hawaiian or Other Pacific Islander: 62 percent.&#10;White: 72 percent. " title="Math 141 completion rates by race/ethnicity"/>
          <p:cNvPicPr preferRelativeResize="0"/>
          <p:nvPr/>
        </p:nvPicPr>
        <p:blipFill rotWithShape="1">
          <a:blip r:embed="rId3">
            <a:alphaModFix/>
          </a:blip>
          <a:srcRect/>
          <a:stretch/>
        </p:blipFill>
        <p:spPr>
          <a:xfrm>
            <a:off x="838200" y="1826684"/>
            <a:ext cx="10515600" cy="4349749"/>
          </a:xfrm>
          <a:prstGeom prst="rect">
            <a:avLst/>
          </a:prstGeom>
          <a:noFill/>
          <a:ln>
            <a:noFill/>
          </a:ln>
        </p:spPr>
      </p:pic>
      <p:cxnSp>
        <p:nvCxnSpPr>
          <p:cNvPr id="267" name="Google Shape;267;p39" descr="&quot;&quot;&#10;"/>
          <p:cNvCxnSpPr/>
          <p:nvPr/>
        </p:nvCxnSpPr>
        <p:spPr>
          <a:xfrm>
            <a:off x="0" y="170584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750652" y="15111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System Level Course Level Data, PYSC&amp;100, Disaggregated </a:t>
            </a:r>
            <a:endParaRPr b="1" dirty="0">
              <a:latin typeface="Arial"/>
              <a:ea typeface="Arial"/>
              <a:cs typeface="Arial"/>
              <a:sym typeface="Arial"/>
            </a:endParaRPr>
          </a:p>
        </p:txBody>
      </p:sp>
      <p:pic>
        <p:nvPicPr>
          <p:cNvPr id="273" name="Google Shape;273;p40" descr="Chart comparing course completion rates in commonly numbered Psychology 100 courses by race/ethnicity in terms of percent completing with at least a 2.0 grade.  Historically underserved students of color had lower course completion rates than other students (White or Asian students):&#10;&#10;American Indian or Alaska Native: 73 percent.&#10;Asian: 82 percent.&#10;Black or African American: 70 percent.&#10;Hispanic or Latino: 73 percent.&#10;Native Hawaiian or Other Pacific Islander: 69 percent.&#10;White: 79 percent. " title="Psychology 100 completion rates by race/ethnicity"/>
          <p:cNvPicPr preferRelativeResize="0"/>
          <p:nvPr/>
        </p:nvPicPr>
        <p:blipFill rotWithShape="1">
          <a:blip r:embed="rId3">
            <a:alphaModFix/>
          </a:blip>
          <a:srcRect/>
          <a:stretch/>
        </p:blipFill>
        <p:spPr>
          <a:xfrm>
            <a:off x="416689" y="1628022"/>
            <a:ext cx="11493659" cy="5073720"/>
          </a:xfrm>
          <a:prstGeom prst="rect">
            <a:avLst/>
          </a:prstGeom>
          <a:noFill/>
          <a:ln>
            <a:noFill/>
          </a:ln>
        </p:spPr>
      </p:pic>
      <p:cxnSp>
        <p:nvCxnSpPr>
          <p:cNvPr id="274" name="Google Shape;274;p40" descr="&quot;&quot;&#10;"/>
          <p:cNvCxnSpPr/>
          <p:nvPr/>
        </p:nvCxnSpPr>
        <p:spPr>
          <a:xfrm>
            <a:off x="0" y="1628021"/>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556098"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Crunch the Data</a:t>
            </a:r>
            <a:endParaRPr dirty="0">
              <a:latin typeface="Arial"/>
              <a:ea typeface="Arial"/>
              <a:cs typeface="Arial"/>
              <a:sym typeface="Arial"/>
            </a:endParaRPr>
          </a:p>
        </p:txBody>
      </p:sp>
      <p:sp>
        <p:nvSpPr>
          <p:cNvPr id="280" name="Google Shape;280;p41"/>
          <p:cNvSpPr txBox="1">
            <a:spLocks noGrp="1"/>
          </p:cNvSpPr>
          <p:nvPr>
            <p:ph type="body" idx="1"/>
          </p:nvPr>
        </p:nvSpPr>
        <p:spPr>
          <a:xfrm>
            <a:off x="439366" y="1543523"/>
            <a:ext cx="1158673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Clr>
                <a:schemeClr val="dk1"/>
              </a:buClr>
              <a:buSzPts val="3200"/>
              <a:buNone/>
            </a:pPr>
            <a:r>
              <a:rPr lang="en-US" sz="3200" dirty="0">
                <a:latin typeface="+mn-lt"/>
                <a:ea typeface="Arial"/>
                <a:cs typeface="Arial"/>
                <a:sym typeface="Arial"/>
              </a:rPr>
              <a:t>As a system, these </a:t>
            </a:r>
            <a:r>
              <a:rPr lang="en-US" sz="3200" b="1" dirty="0">
                <a:latin typeface="+mn-lt"/>
                <a:ea typeface="Arial"/>
                <a:cs typeface="Arial"/>
                <a:sym typeface="Arial"/>
              </a:rPr>
              <a:t>10’s or 100’s </a:t>
            </a:r>
            <a:r>
              <a:rPr lang="en-US" sz="3200" dirty="0">
                <a:latin typeface="+mn-lt"/>
                <a:ea typeface="Arial"/>
                <a:cs typeface="Arial"/>
                <a:sym typeface="Arial"/>
              </a:rPr>
              <a:t>of students in each course add up to thousands of students. </a:t>
            </a:r>
            <a:br>
              <a:rPr lang="en-US" sz="3200" dirty="0">
                <a:latin typeface="+mn-lt"/>
                <a:ea typeface="Arial"/>
                <a:cs typeface="Arial"/>
                <a:sym typeface="Arial"/>
              </a:rPr>
            </a:br>
            <a:endParaRPr sz="3200" dirty="0">
              <a:latin typeface="+mn-lt"/>
            </a:endParaRPr>
          </a:p>
          <a:p>
            <a:pPr marL="228600" lvl="0" indent="-228600" rtl="0">
              <a:lnSpc>
                <a:spcPct val="115000"/>
              </a:lnSpc>
              <a:spcBef>
                <a:spcPts val="1600"/>
              </a:spcBef>
              <a:spcAft>
                <a:spcPts val="0"/>
              </a:spcAft>
              <a:buClr>
                <a:schemeClr val="dk1"/>
              </a:buClr>
              <a:buSzPts val="3200"/>
              <a:buChar char="•"/>
            </a:pPr>
            <a:r>
              <a:rPr lang="en-US" sz="3200" b="1" dirty="0">
                <a:latin typeface="+mn-lt"/>
                <a:ea typeface="Arial"/>
                <a:cs typeface="Arial"/>
                <a:sym typeface="Arial"/>
              </a:rPr>
              <a:t>5,000</a:t>
            </a:r>
            <a:r>
              <a:rPr lang="en-US" sz="3200" dirty="0">
                <a:latin typeface="+mn-lt"/>
                <a:ea typeface="Arial"/>
                <a:cs typeface="Arial"/>
                <a:sym typeface="Arial"/>
              </a:rPr>
              <a:t> more students successfully completing all of their courses in a school year  </a:t>
            </a:r>
            <a:br>
              <a:rPr lang="en-US" sz="3200" dirty="0">
                <a:latin typeface="+mn-lt"/>
                <a:ea typeface="Arial"/>
                <a:cs typeface="Arial"/>
                <a:sym typeface="Arial"/>
              </a:rPr>
            </a:br>
            <a:endParaRPr sz="3200" dirty="0">
              <a:latin typeface="+mn-lt"/>
            </a:endParaRPr>
          </a:p>
          <a:p>
            <a:pPr marL="228600" lvl="0" indent="-228600" rtl="0">
              <a:lnSpc>
                <a:spcPct val="115000"/>
              </a:lnSpc>
              <a:spcBef>
                <a:spcPts val="1600"/>
              </a:spcBef>
              <a:spcAft>
                <a:spcPts val="0"/>
              </a:spcAft>
              <a:buClr>
                <a:schemeClr val="dk1"/>
              </a:buClr>
              <a:buSzPts val="3200"/>
              <a:buChar char="•"/>
            </a:pPr>
            <a:r>
              <a:rPr lang="en-US" sz="3200" b="1" dirty="0">
                <a:latin typeface="+mn-lt"/>
                <a:ea typeface="Arial"/>
                <a:cs typeface="Arial"/>
                <a:sym typeface="Arial"/>
              </a:rPr>
              <a:t>1,000</a:t>
            </a:r>
            <a:r>
              <a:rPr lang="en-US" sz="3200" dirty="0">
                <a:latin typeface="+mn-lt"/>
                <a:ea typeface="Arial"/>
                <a:cs typeface="Arial"/>
                <a:sym typeface="Arial"/>
              </a:rPr>
              <a:t> more students leaving college with a credential or transfer to a four year institution in a school y</a:t>
            </a:r>
            <a:r>
              <a:rPr lang="en-US" sz="3200" dirty="0">
                <a:latin typeface="+mn-lt"/>
                <a:ea typeface="Source Sans Pro"/>
                <a:cs typeface="Source Sans Pro"/>
                <a:sym typeface="Source Sans Pro"/>
              </a:rPr>
              <a:t>ear</a:t>
            </a:r>
            <a:endParaRPr sz="3200" dirty="0">
              <a:latin typeface="+mn-lt"/>
            </a:endParaRPr>
          </a:p>
        </p:txBody>
      </p:sp>
      <p:cxnSp>
        <p:nvCxnSpPr>
          <p:cNvPr id="281" name="Google Shape;281;p41" descr="&quot;&quot;&#10;"/>
          <p:cNvCxnSpPr/>
          <p:nvPr/>
        </p:nvCxnSpPr>
        <p:spPr>
          <a:xfrm>
            <a:off x="0" y="1316736"/>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720969" y="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What can we do about it?</a:t>
            </a:r>
            <a:endParaRPr b="1" dirty="0">
              <a:latin typeface="Arial"/>
              <a:ea typeface="Arial"/>
              <a:cs typeface="Arial"/>
              <a:sym typeface="Arial"/>
            </a:endParaRPr>
          </a:p>
        </p:txBody>
      </p:sp>
      <p:sp>
        <p:nvSpPr>
          <p:cNvPr id="288" name="Google Shape;288;p42"/>
          <p:cNvSpPr txBox="1">
            <a:spLocks noGrp="1"/>
          </p:cNvSpPr>
          <p:nvPr>
            <p:ph type="body" idx="1"/>
          </p:nvPr>
        </p:nvSpPr>
        <p:spPr>
          <a:xfrm>
            <a:off x="1" y="4165648"/>
            <a:ext cx="121920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endParaRPr sz="3600" b="1" dirty="0">
              <a:latin typeface="Arial"/>
              <a:ea typeface="Arial"/>
              <a:cs typeface="Arial"/>
              <a:sym typeface="Arial"/>
            </a:endParaRPr>
          </a:p>
          <a:p>
            <a:pPr marL="0" lvl="0" indent="0" algn="ctr" rtl="0">
              <a:lnSpc>
                <a:spcPct val="90000"/>
              </a:lnSpc>
              <a:spcBef>
                <a:spcPts val="1000"/>
              </a:spcBef>
              <a:spcAft>
                <a:spcPts val="0"/>
              </a:spcAft>
              <a:buClr>
                <a:schemeClr val="dk1"/>
              </a:buClr>
              <a:buSzPts val="3600"/>
              <a:buNone/>
            </a:pPr>
            <a:endParaRPr sz="3600" b="1" dirty="0">
              <a:latin typeface="Arial"/>
              <a:ea typeface="Arial"/>
              <a:cs typeface="Arial"/>
              <a:sym typeface="Arial"/>
            </a:endParaRPr>
          </a:p>
          <a:p>
            <a:pPr marL="0" lvl="0" indent="0" algn="ctr" rtl="0">
              <a:lnSpc>
                <a:spcPct val="90000"/>
              </a:lnSpc>
              <a:spcBef>
                <a:spcPts val="1000"/>
              </a:spcBef>
              <a:spcAft>
                <a:spcPts val="0"/>
              </a:spcAft>
              <a:buClr>
                <a:schemeClr val="dk1"/>
              </a:buClr>
              <a:buSzPts val="3600"/>
              <a:buNone/>
            </a:pPr>
            <a:r>
              <a:rPr lang="en-US" sz="3600" b="1" dirty="0">
                <a:latin typeface="Arial"/>
                <a:ea typeface="Arial"/>
                <a:cs typeface="Arial"/>
                <a:sym typeface="Arial"/>
              </a:rPr>
              <a:t>We are Here.     We are TILTING.</a:t>
            </a:r>
            <a:endParaRPr sz="3600" b="1" dirty="0">
              <a:latin typeface="Arial"/>
              <a:ea typeface="Arial"/>
              <a:cs typeface="Arial"/>
              <a:sym typeface="Arial"/>
            </a:endParaRPr>
          </a:p>
          <a:p>
            <a:pPr marL="228600" lvl="0" indent="-50800" algn="ctr" rtl="0">
              <a:lnSpc>
                <a:spcPct val="90000"/>
              </a:lnSpc>
              <a:spcBef>
                <a:spcPts val="1000"/>
              </a:spcBef>
              <a:spcAft>
                <a:spcPts val="0"/>
              </a:spcAft>
              <a:buClr>
                <a:schemeClr val="dk1"/>
              </a:buClr>
              <a:buSzPts val="2800"/>
              <a:buNone/>
            </a:pPr>
            <a:endParaRPr dirty="0"/>
          </a:p>
        </p:txBody>
      </p:sp>
      <p:cxnSp>
        <p:nvCxnSpPr>
          <p:cNvPr id="289" name="Google Shape;289;p42" descr="&quot;&quot;&#10;"/>
          <p:cNvCxnSpPr/>
          <p:nvPr/>
        </p:nvCxnSpPr>
        <p:spPr>
          <a:xfrm>
            <a:off x="0" y="1146871"/>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6" name="Picture 5"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95" y="1599883"/>
            <a:ext cx="9526329" cy="285789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838200" y="13451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dirty="0">
                <a:latin typeface="Arial"/>
                <a:ea typeface="Arial"/>
                <a:cs typeface="Arial"/>
                <a:sym typeface="Arial"/>
              </a:rPr>
              <a:t>When an Assignment Goes Wrong</a:t>
            </a:r>
            <a:endParaRPr dirty="0">
              <a:latin typeface="Arial"/>
              <a:ea typeface="Arial"/>
              <a:cs typeface="Arial"/>
              <a:sym typeface="Arial"/>
            </a:endParaRPr>
          </a:p>
        </p:txBody>
      </p:sp>
      <p:sp>
        <p:nvSpPr>
          <p:cNvPr id="295" name="Google Shape;295;p43"/>
          <p:cNvSpPr txBox="1">
            <a:spLocks noGrp="1"/>
          </p:cNvSpPr>
          <p:nvPr>
            <p:ph type="body" idx="1"/>
          </p:nvPr>
        </p:nvSpPr>
        <p:spPr>
          <a:xfrm>
            <a:off x="283464" y="1703918"/>
            <a:ext cx="5181600" cy="4351338"/>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None/>
            </a:pPr>
            <a:endParaRPr dirty="0"/>
          </a:p>
          <a:p>
            <a:pPr marL="0" lvl="0" indent="0" algn="ctr" rtl="0">
              <a:lnSpc>
                <a:spcPct val="90000"/>
              </a:lnSpc>
              <a:spcBef>
                <a:spcPts val="500"/>
              </a:spcBef>
              <a:spcAft>
                <a:spcPts val="0"/>
              </a:spcAft>
              <a:buNone/>
            </a:pPr>
            <a:r>
              <a:rPr lang="en-US" sz="3200" dirty="0">
                <a:latin typeface="+mn-lt"/>
                <a:ea typeface="Arial"/>
                <a:cs typeface="Arial"/>
                <a:sym typeface="Arial"/>
              </a:rPr>
              <a:t>  If a student receives a D in your course, are you in any way responsible?</a:t>
            </a:r>
            <a:endParaRPr sz="3200" dirty="0">
              <a:latin typeface="+mn-lt"/>
            </a:endParaRPr>
          </a:p>
          <a:p>
            <a:pPr marL="228600" lvl="0" indent="-25400" algn="l" rtl="0">
              <a:lnSpc>
                <a:spcPct val="90000"/>
              </a:lnSpc>
              <a:spcBef>
                <a:spcPts val="1000"/>
              </a:spcBef>
              <a:spcAft>
                <a:spcPts val="0"/>
              </a:spcAft>
              <a:buClr>
                <a:schemeClr val="dk1"/>
              </a:buClr>
              <a:buSzPts val="3200"/>
              <a:buNone/>
            </a:pPr>
            <a:endParaRPr sz="3200" dirty="0">
              <a:latin typeface="Arial"/>
              <a:ea typeface="Arial"/>
              <a:cs typeface="Arial"/>
              <a:sym typeface="Arial"/>
            </a:endParaRPr>
          </a:p>
        </p:txBody>
      </p:sp>
      <p:cxnSp>
        <p:nvCxnSpPr>
          <p:cNvPr id="296" name="Google Shape;296;p43" descr="&quot;&quot;&#10;"/>
          <p:cNvCxnSpPr/>
          <p:nvPr/>
        </p:nvCxnSpPr>
        <p:spPr>
          <a:xfrm>
            <a:off x="76200" y="1460078"/>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 name="Picture 2" descr="a full ballon and one hand reaching in with a nail about to pop the ball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528" y="1786087"/>
            <a:ext cx="6350000" cy="4889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26"/>
          <p:cNvSpPr txBox="1">
            <a:spLocks noGrp="1"/>
          </p:cNvSpPr>
          <p:nvPr>
            <p:ph type="title"/>
          </p:nvPr>
        </p:nvSpPr>
        <p:spPr>
          <a:xfrm>
            <a:off x="711089" y="-52242"/>
            <a:ext cx="11588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latin typeface="Arial" panose="020B0604020202020204" pitchFamily="34" charset="0"/>
                <a:cs typeface="Arial" panose="020B0604020202020204" pitchFamily="34" charset="0"/>
              </a:rPr>
              <a:t>211 TILT            GET YOUR </a:t>
            </a:r>
            <a:r>
              <a:rPr lang="en-US" i="1" dirty="0">
                <a:latin typeface="Arial" panose="020B0604020202020204" pitchFamily="34" charset="0"/>
                <a:cs typeface="Arial" panose="020B0604020202020204" pitchFamily="34" charset="0"/>
              </a:rPr>
              <a:t>TILT</a:t>
            </a:r>
            <a:r>
              <a:rPr lang="en-US" dirty="0">
                <a:latin typeface="Arial" panose="020B0604020202020204" pitchFamily="34" charset="0"/>
                <a:cs typeface="Arial" panose="020B0604020202020204" pitchFamily="34" charset="0"/>
              </a:rPr>
              <a:t> ON</a:t>
            </a:r>
            <a:endParaRPr dirty="0">
              <a:latin typeface="Arial" panose="020B0604020202020204" pitchFamily="34" charset="0"/>
              <a:cs typeface="Arial" panose="020B0604020202020204" pitchFamily="34" charset="0"/>
            </a:endParaRPr>
          </a:p>
        </p:txBody>
      </p:sp>
      <p:sp>
        <p:nvSpPr>
          <p:cNvPr id="167" name="Google Shape;167;p26"/>
          <p:cNvSpPr txBox="1">
            <a:spLocks noGrp="1"/>
          </p:cNvSpPr>
          <p:nvPr>
            <p:ph type="body" idx="1"/>
          </p:nvPr>
        </p:nvSpPr>
        <p:spPr>
          <a:xfrm>
            <a:off x="428398" y="1189906"/>
            <a:ext cx="5553300" cy="5455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400" dirty="0"/>
          </a:p>
          <a:p>
            <a:pPr marL="0" lvl="0" indent="0" algn="l" rtl="0">
              <a:spcBef>
                <a:spcPts val="0"/>
              </a:spcBef>
              <a:spcAft>
                <a:spcPts val="0"/>
              </a:spcAft>
              <a:buClr>
                <a:schemeClr val="dk1"/>
              </a:buClr>
              <a:buSzPts val="1100"/>
              <a:buNone/>
            </a:pPr>
            <a:r>
              <a:rPr lang="en-US" sz="2400" dirty="0">
                <a:latin typeface="+mn-lt"/>
                <a:ea typeface="Arial"/>
                <a:cs typeface="Calibri" panose="020F0502020204030204" pitchFamily="34" charset="0"/>
                <a:sym typeface="Arial"/>
              </a:rPr>
              <a:t>1. Recognize the connection between transparent assignment design, equity and closing opportunity gaps </a:t>
            </a:r>
            <a:endParaRPr sz="2400" dirty="0">
              <a:latin typeface="+mn-lt"/>
              <a:ea typeface="Arial"/>
              <a:cs typeface="Calibri" panose="020F0502020204030204" pitchFamily="34" charset="0"/>
              <a:sym typeface="Arial"/>
            </a:endParaRPr>
          </a:p>
          <a:p>
            <a:pPr marL="0" lvl="0" indent="0" algn="l" rtl="0">
              <a:spcBef>
                <a:spcPts val="0"/>
              </a:spcBef>
              <a:spcAft>
                <a:spcPts val="0"/>
              </a:spcAft>
              <a:buClr>
                <a:schemeClr val="dk1"/>
              </a:buClr>
              <a:buSzPts val="1100"/>
              <a:buNone/>
            </a:pPr>
            <a:endParaRPr sz="2400" dirty="0">
              <a:latin typeface="+mn-lt"/>
              <a:ea typeface="Arial"/>
              <a:cs typeface="Calibri" panose="020F0502020204030204" pitchFamily="34" charset="0"/>
              <a:sym typeface="Arial"/>
            </a:endParaRPr>
          </a:p>
          <a:p>
            <a:pPr marL="0" lvl="0" indent="0" algn="l" rtl="0">
              <a:spcBef>
                <a:spcPts val="0"/>
              </a:spcBef>
              <a:spcAft>
                <a:spcPts val="0"/>
              </a:spcAft>
              <a:buClr>
                <a:schemeClr val="dk1"/>
              </a:buClr>
              <a:buSzPts val="1100"/>
              <a:buNone/>
            </a:pPr>
            <a:r>
              <a:rPr lang="en-US" sz="2400" dirty="0">
                <a:latin typeface="+mn-lt"/>
                <a:ea typeface="Arial"/>
                <a:cs typeface="Calibri" panose="020F0502020204030204" pitchFamily="34" charset="0"/>
                <a:sym typeface="Arial"/>
              </a:rPr>
              <a:t>2. Use the TILT method to work on a revised draft of an assignment </a:t>
            </a:r>
            <a:br>
              <a:rPr lang="en-US" sz="2400" dirty="0">
                <a:latin typeface="+mn-lt"/>
                <a:ea typeface="Arial"/>
                <a:cs typeface="Calibri" panose="020F0502020204030204" pitchFamily="34" charset="0"/>
                <a:sym typeface="Arial"/>
              </a:rPr>
            </a:br>
            <a:endParaRPr sz="2400" dirty="0">
              <a:latin typeface="+mn-lt"/>
              <a:ea typeface="Arial"/>
              <a:cs typeface="Calibri" panose="020F0502020204030204" pitchFamily="34" charset="0"/>
              <a:sym typeface="Arial"/>
            </a:endParaRPr>
          </a:p>
          <a:p>
            <a:pPr marL="0" lvl="0" indent="0" algn="l" rtl="0">
              <a:spcBef>
                <a:spcPts val="0"/>
              </a:spcBef>
              <a:spcAft>
                <a:spcPts val="0"/>
              </a:spcAft>
              <a:buClr>
                <a:schemeClr val="dk1"/>
              </a:buClr>
              <a:buSzPts val="1100"/>
              <a:buNone/>
            </a:pPr>
            <a:r>
              <a:rPr lang="en-US" sz="2400" dirty="0">
                <a:latin typeface="+mn-lt"/>
                <a:ea typeface="Arial"/>
                <a:cs typeface="Calibri" panose="020F0502020204030204" pitchFamily="34" charset="0"/>
                <a:sym typeface="Arial"/>
              </a:rPr>
              <a:t>3. Identify ways you can engage students in the TILTING process to increase student agency </a:t>
            </a:r>
            <a:endParaRPr sz="2400" dirty="0">
              <a:latin typeface="+mn-lt"/>
              <a:ea typeface="Arial"/>
              <a:cs typeface="Calibri" panose="020F0502020204030204" pitchFamily="34" charset="0"/>
              <a:sym typeface="Arial"/>
            </a:endParaRPr>
          </a:p>
          <a:p>
            <a:pPr marL="0" lvl="0" indent="0" algn="l" rtl="0">
              <a:spcBef>
                <a:spcPts val="0"/>
              </a:spcBef>
              <a:spcAft>
                <a:spcPts val="0"/>
              </a:spcAft>
              <a:buClr>
                <a:schemeClr val="dk1"/>
              </a:buClr>
              <a:buSzPts val="1100"/>
              <a:buNone/>
            </a:pPr>
            <a:endParaRPr sz="2400" dirty="0">
              <a:latin typeface="+mn-lt"/>
              <a:ea typeface="Arial"/>
              <a:cs typeface="Calibri" panose="020F0502020204030204" pitchFamily="34" charset="0"/>
              <a:sym typeface="Arial"/>
            </a:endParaRPr>
          </a:p>
          <a:p>
            <a:pPr marL="0" lvl="0" indent="0" algn="l" rtl="0">
              <a:spcBef>
                <a:spcPts val="0"/>
              </a:spcBef>
              <a:spcAft>
                <a:spcPts val="0"/>
              </a:spcAft>
              <a:buClr>
                <a:schemeClr val="dk1"/>
              </a:buClr>
              <a:buSzPts val="1100"/>
              <a:buFont typeface="Arial"/>
              <a:buNone/>
            </a:pPr>
            <a:r>
              <a:rPr lang="en-US" sz="2400" dirty="0">
                <a:latin typeface="+mn-lt"/>
                <a:ea typeface="Arial"/>
                <a:cs typeface="Calibri" panose="020F0502020204030204" pitchFamily="34" charset="0"/>
                <a:sym typeface="Arial"/>
              </a:rPr>
              <a:t>4. Leave with access to resources in a shared Canvas classroom to TILT on your campus</a:t>
            </a:r>
            <a:endParaRPr sz="2400" dirty="0">
              <a:latin typeface="+mn-lt"/>
              <a:cs typeface="Calibri" panose="020F0502020204030204" pitchFamily="34" charset="0"/>
            </a:endParaRPr>
          </a:p>
        </p:txBody>
      </p:sp>
      <p:cxnSp>
        <p:nvCxnSpPr>
          <p:cNvPr id="169" name="Google Shape;169;p26" descr="&quot;&quot;&#10;"/>
          <p:cNvCxnSpPr/>
          <p:nvPr/>
        </p:nvCxnSpPr>
        <p:spPr>
          <a:xfrm>
            <a:off x="0" y="987905"/>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171" name="Google Shape;171;p26" descr="Panda bear eating grass. Panda bear is the Instructure mascot."/>
          <p:cNvPicPr preferRelativeResize="0"/>
          <p:nvPr/>
        </p:nvPicPr>
        <p:blipFill>
          <a:blip r:embed="rId3">
            <a:alphaModFix/>
          </a:blip>
          <a:stretch>
            <a:fillRect/>
          </a:stretch>
        </p:blipFill>
        <p:spPr>
          <a:xfrm>
            <a:off x="6196075" y="1692317"/>
            <a:ext cx="5348227" cy="356548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415650" y="146877"/>
            <a:ext cx="11360700" cy="7635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dirty="0">
                <a:latin typeface="Arial"/>
                <a:ea typeface="Arial"/>
                <a:cs typeface="Arial"/>
                <a:sym typeface="Arial"/>
              </a:rPr>
              <a:t>More than 700 Instructors said…. (Cengage)</a:t>
            </a:r>
            <a:endParaRPr dirty="0"/>
          </a:p>
        </p:txBody>
      </p:sp>
      <p:sp>
        <p:nvSpPr>
          <p:cNvPr id="303" name="Google Shape;303;p44"/>
          <p:cNvSpPr txBox="1">
            <a:spLocks noGrp="1"/>
          </p:cNvSpPr>
          <p:nvPr>
            <p:ph type="body" idx="1"/>
          </p:nvPr>
        </p:nvSpPr>
        <p:spPr>
          <a:xfrm>
            <a:off x="415650" y="1392440"/>
            <a:ext cx="11360700" cy="45552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sz="3200" dirty="0">
                <a:solidFill>
                  <a:srgbClr val="000000"/>
                </a:solidFill>
                <a:latin typeface="Arial"/>
                <a:ea typeface="Arial"/>
                <a:cs typeface="Arial"/>
                <a:sym typeface="Arial"/>
              </a:rPr>
              <a:t>The factors of student success are … </a:t>
            </a:r>
            <a:endParaRPr sz="3200" dirty="0">
              <a:solidFill>
                <a:srgbClr val="000000"/>
              </a:solidFill>
              <a:latin typeface="Arial"/>
              <a:ea typeface="Arial"/>
              <a:cs typeface="Arial"/>
              <a:sym typeface="Arial"/>
            </a:endParaRPr>
          </a:p>
          <a:p>
            <a:pPr marL="457200" lvl="1" indent="0">
              <a:lnSpc>
                <a:spcPct val="115000"/>
              </a:lnSpc>
              <a:spcBef>
                <a:spcPts val="700"/>
              </a:spcBef>
              <a:buSzPts val="1100"/>
              <a:buFont typeface="Arial"/>
              <a:buNone/>
            </a:pPr>
            <a:r>
              <a:rPr lang="en-US" sz="2800" dirty="0">
                <a:solidFill>
                  <a:srgbClr val="000000"/>
                </a:solidFill>
                <a:latin typeface="Arial"/>
                <a:ea typeface="Arial"/>
                <a:cs typeface="Arial"/>
                <a:sym typeface="Arial"/>
              </a:rPr>
              <a:t>•Motivation and dedication</a:t>
            </a:r>
            <a:endParaRPr sz="2800" dirty="0">
              <a:solidFill>
                <a:srgbClr val="000000"/>
              </a:solidFill>
              <a:latin typeface="Arial"/>
              <a:ea typeface="Arial"/>
              <a:cs typeface="Arial"/>
              <a:sym typeface="Arial"/>
            </a:endParaRPr>
          </a:p>
          <a:p>
            <a:pPr marL="457200" lvl="1" indent="0">
              <a:lnSpc>
                <a:spcPct val="115000"/>
              </a:lnSpc>
              <a:spcBef>
                <a:spcPts val="700"/>
              </a:spcBef>
              <a:buSzPts val="1100"/>
              <a:buFont typeface="Arial"/>
              <a:buNone/>
            </a:pPr>
            <a:r>
              <a:rPr lang="en-US" sz="2800" dirty="0">
                <a:solidFill>
                  <a:srgbClr val="000000"/>
                </a:solidFill>
                <a:latin typeface="Arial"/>
                <a:ea typeface="Arial"/>
                <a:cs typeface="Arial"/>
                <a:sym typeface="Arial"/>
              </a:rPr>
              <a:t>•Engagement</a:t>
            </a:r>
            <a:endParaRPr sz="2800" dirty="0">
              <a:solidFill>
                <a:srgbClr val="000000"/>
              </a:solidFill>
              <a:latin typeface="Arial"/>
              <a:ea typeface="Arial"/>
              <a:cs typeface="Arial"/>
              <a:sym typeface="Arial"/>
            </a:endParaRPr>
          </a:p>
          <a:p>
            <a:pPr marL="457200" lvl="1" indent="0">
              <a:lnSpc>
                <a:spcPct val="115000"/>
              </a:lnSpc>
              <a:spcBef>
                <a:spcPts val="700"/>
              </a:spcBef>
              <a:buSzPts val="1100"/>
              <a:buFont typeface="Arial"/>
              <a:buNone/>
            </a:pPr>
            <a:r>
              <a:rPr lang="en-US" sz="2800" dirty="0">
                <a:solidFill>
                  <a:srgbClr val="000000"/>
                </a:solidFill>
                <a:latin typeface="Arial"/>
                <a:ea typeface="Arial"/>
                <a:cs typeface="Arial"/>
                <a:sym typeface="Arial"/>
              </a:rPr>
              <a:t>•Organization and time management</a:t>
            </a:r>
            <a:endParaRPr sz="2800" dirty="0">
              <a:solidFill>
                <a:srgbClr val="000000"/>
              </a:solidFill>
              <a:latin typeface="Arial"/>
              <a:ea typeface="Arial"/>
              <a:cs typeface="Arial"/>
              <a:sym typeface="Arial"/>
            </a:endParaRPr>
          </a:p>
          <a:p>
            <a:pPr marL="457200" lvl="1" indent="0">
              <a:lnSpc>
                <a:spcPct val="115000"/>
              </a:lnSpc>
              <a:spcBef>
                <a:spcPts val="700"/>
              </a:spcBef>
              <a:buSzPts val="1100"/>
              <a:buFont typeface="Arial"/>
              <a:buNone/>
            </a:pPr>
            <a:r>
              <a:rPr lang="en-US" sz="2800" dirty="0">
                <a:solidFill>
                  <a:srgbClr val="000000"/>
                </a:solidFill>
                <a:latin typeface="Arial"/>
                <a:ea typeface="Arial"/>
                <a:cs typeface="Arial"/>
                <a:sym typeface="Arial"/>
              </a:rPr>
              <a:t>•Preparation</a:t>
            </a:r>
            <a:endParaRPr sz="2800" dirty="0">
              <a:solidFill>
                <a:srgbClr val="000000"/>
              </a:solidFill>
              <a:latin typeface="Arial"/>
              <a:ea typeface="Arial"/>
              <a:cs typeface="Arial"/>
              <a:sym typeface="Arial"/>
            </a:endParaRPr>
          </a:p>
          <a:p>
            <a:pPr marL="457200" lvl="1" indent="0">
              <a:lnSpc>
                <a:spcPct val="115000"/>
              </a:lnSpc>
              <a:spcBef>
                <a:spcPts val="700"/>
              </a:spcBef>
              <a:buSzPts val="1100"/>
              <a:buFont typeface="Arial"/>
              <a:buNone/>
            </a:pPr>
            <a:r>
              <a:rPr lang="en-US" sz="2800" dirty="0">
                <a:solidFill>
                  <a:srgbClr val="000000"/>
                </a:solidFill>
                <a:latin typeface="Arial"/>
                <a:ea typeface="Arial"/>
                <a:cs typeface="Arial"/>
                <a:sym typeface="Arial"/>
              </a:rPr>
              <a:t>•Belief in their own ability to succeed</a:t>
            </a:r>
            <a:endParaRPr sz="2800" dirty="0">
              <a:solidFill>
                <a:srgbClr val="000000"/>
              </a:solidFill>
              <a:latin typeface="Arial"/>
              <a:ea typeface="Arial"/>
              <a:cs typeface="Arial"/>
              <a:sym typeface="Arial"/>
            </a:endParaRPr>
          </a:p>
          <a:p>
            <a:pPr marL="457200" lvl="1" indent="0">
              <a:lnSpc>
                <a:spcPct val="115000"/>
              </a:lnSpc>
              <a:spcBef>
                <a:spcPts val="700"/>
              </a:spcBef>
              <a:buSzPts val="1100"/>
              <a:buFont typeface="Arial"/>
              <a:buNone/>
            </a:pPr>
            <a:r>
              <a:rPr lang="en-US" sz="2800" dirty="0">
                <a:solidFill>
                  <a:srgbClr val="000000"/>
                </a:solidFill>
                <a:latin typeface="Arial"/>
                <a:ea typeface="Arial"/>
                <a:cs typeface="Arial"/>
                <a:sym typeface="Arial"/>
              </a:rPr>
              <a:t>•Participation</a:t>
            </a:r>
            <a:br>
              <a:rPr lang="en-US" sz="2800" dirty="0">
                <a:solidFill>
                  <a:srgbClr val="000000"/>
                </a:solidFill>
                <a:latin typeface="Arial"/>
                <a:ea typeface="Arial"/>
                <a:cs typeface="Arial"/>
                <a:sym typeface="Arial"/>
              </a:rPr>
            </a:br>
            <a:r>
              <a:rPr lang="en-US" sz="2800" dirty="0">
                <a:solidFill>
                  <a:srgbClr val="000000"/>
                </a:solidFill>
                <a:latin typeface="Arial"/>
                <a:ea typeface="Arial"/>
                <a:cs typeface="Arial"/>
                <a:sym typeface="Arial"/>
              </a:rPr>
              <a:t/>
            </a:r>
            <a:br>
              <a:rPr lang="en-US" sz="2800" dirty="0">
                <a:solidFill>
                  <a:srgbClr val="000000"/>
                </a:solidFill>
                <a:latin typeface="Arial"/>
                <a:ea typeface="Arial"/>
                <a:cs typeface="Arial"/>
                <a:sym typeface="Arial"/>
              </a:rPr>
            </a:br>
            <a:r>
              <a:rPr lang="en-US" sz="1100" dirty="0">
                <a:latin typeface="Arial"/>
                <a:ea typeface="Arial"/>
                <a:cs typeface="Arial"/>
                <a:sym typeface="Arial"/>
              </a:rPr>
              <a:t>Tami </a:t>
            </a:r>
            <a:r>
              <a:rPr lang="en-US" sz="1100" dirty="0" err="1">
                <a:latin typeface="Arial"/>
                <a:ea typeface="Arial"/>
                <a:cs typeface="Arial"/>
                <a:sym typeface="Arial"/>
              </a:rPr>
              <a:t>Strang</a:t>
            </a:r>
            <a:r>
              <a:rPr lang="en-US" sz="1100" dirty="0">
                <a:latin typeface="Arial"/>
                <a:ea typeface="Arial"/>
                <a:cs typeface="Arial"/>
                <a:sym typeface="Arial"/>
              </a:rPr>
              <a:t>(2015) Student Success: Instructors Describe the Top Factors. Posted in: Engagement and Motivation. Cengage, Retrieved from https://blog.cengage.com/student-success-instructors-describe-top-factors</a:t>
            </a:r>
            <a:r>
              <a:rPr lang="en-US" sz="800" dirty="0">
                <a:latin typeface="Arial"/>
                <a:ea typeface="Arial"/>
                <a:cs typeface="Arial"/>
                <a:sym typeface="Arial"/>
              </a:rPr>
              <a:t>/</a:t>
            </a:r>
            <a:endParaRPr dirty="0"/>
          </a:p>
        </p:txBody>
      </p:sp>
      <p:cxnSp>
        <p:nvCxnSpPr>
          <p:cNvPr id="4" name="Google Shape;296;p43" descr="&quot;&quot;&#10;"/>
          <p:cNvCxnSpPr/>
          <p:nvPr/>
        </p:nvCxnSpPr>
        <p:spPr>
          <a:xfrm>
            <a:off x="161544" y="1151408"/>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5"/>
          <p:cNvSpPr txBox="1">
            <a:spLocks noGrp="1"/>
          </p:cNvSpPr>
          <p:nvPr>
            <p:ph type="title"/>
          </p:nvPr>
        </p:nvSpPr>
        <p:spPr>
          <a:xfrm>
            <a:off x="838200" y="8377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dirty="0">
                <a:latin typeface="Arial"/>
                <a:ea typeface="Arial"/>
                <a:cs typeface="Arial"/>
                <a:sym typeface="Arial"/>
              </a:rPr>
              <a:t>Assignments</a:t>
            </a:r>
            <a:endParaRPr dirty="0">
              <a:latin typeface="Arial"/>
              <a:ea typeface="Arial"/>
              <a:cs typeface="Arial"/>
              <a:sym typeface="Arial"/>
            </a:endParaRPr>
          </a:p>
        </p:txBody>
      </p:sp>
      <p:sp>
        <p:nvSpPr>
          <p:cNvPr id="309" name="Google Shape;309;p4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200" dirty="0">
                <a:latin typeface="Arial"/>
                <a:ea typeface="Arial"/>
                <a:cs typeface="Arial"/>
                <a:sym typeface="Arial"/>
              </a:rPr>
              <a:t>Opportunity?</a:t>
            </a:r>
            <a:br>
              <a:rPr lang="en-US" sz="3200" dirty="0">
                <a:latin typeface="Arial"/>
                <a:ea typeface="Arial"/>
                <a:cs typeface="Arial"/>
                <a:sym typeface="Arial"/>
              </a:rPr>
            </a:br>
            <a:endParaRPr sz="3200" dirty="0"/>
          </a:p>
          <a:p>
            <a:pPr marL="0" lvl="0" indent="0" algn="ctr" rtl="0">
              <a:lnSpc>
                <a:spcPct val="90000"/>
              </a:lnSpc>
              <a:spcBef>
                <a:spcPts val="1000"/>
              </a:spcBef>
              <a:spcAft>
                <a:spcPts val="0"/>
              </a:spcAft>
              <a:buClr>
                <a:schemeClr val="dk1"/>
              </a:buClr>
              <a:buSzPts val="3600"/>
              <a:buNone/>
            </a:pPr>
            <a:r>
              <a:rPr lang="en-US" sz="3200" dirty="0">
                <a:latin typeface="Arial"/>
                <a:ea typeface="Arial"/>
                <a:cs typeface="Arial"/>
                <a:sym typeface="Arial"/>
              </a:rPr>
              <a:t>Or </a:t>
            </a:r>
            <a:br>
              <a:rPr lang="en-US" sz="3200" dirty="0">
                <a:latin typeface="Arial"/>
                <a:ea typeface="Arial"/>
                <a:cs typeface="Arial"/>
                <a:sym typeface="Arial"/>
              </a:rPr>
            </a:br>
            <a:endParaRPr sz="3200" dirty="0"/>
          </a:p>
          <a:p>
            <a:pPr marL="0" lvl="0" indent="0" algn="ctr" rtl="0">
              <a:lnSpc>
                <a:spcPct val="90000"/>
              </a:lnSpc>
              <a:spcBef>
                <a:spcPts val="1000"/>
              </a:spcBef>
              <a:spcAft>
                <a:spcPts val="0"/>
              </a:spcAft>
              <a:buClr>
                <a:schemeClr val="dk1"/>
              </a:buClr>
              <a:buSzPts val="3600"/>
              <a:buNone/>
            </a:pPr>
            <a:r>
              <a:rPr lang="en-US" sz="3200" dirty="0">
                <a:latin typeface="Arial"/>
                <a:ea typeface="Arial"/>
                <a:cs typeface="Arial"/>
                <a:sym typeface="Arial"/>
              </a:rPr>
              <a:t>Opportunity Missed?</a:t>
            </a:r>
            <a:endParaRPr sz="3200" dirty="0"/>
          </a:p>
          <a:p>
            <a:pPr marL="228600" lvl="0" indent="0" algn="ctr" rtl="0">
              <a:lnSpc>
                <a:spcPct val="90000"/>
              </a:lnSpc>
              <a:spcBef>
                <a:spcPts val="1000"/>
              </a:spcBef>
              <a:spcAft>
                <a:spcPts val="0"/>
              </a:spcAft>
              <a:buClr>
                <a:schemeClr val="dk1"/>
              </a:buClr>
              <a:buSzPts val="3600"/>
              <a:buNone/>
            </a:pPr>
            <a:endParaRPr sz="3200" dirty="0">
              <a:latin typeface="Arial"/>
              <a:ea typeface="Arial"/>
              <a:cs typeface="Arial"/>
              <a:sym typeface="Arial"/>
            </a:endParaRPr>
          </a:p>
        </p:txBody>
      </p:sp>
      <p:sp>
        <p:nvSpPr>
          <p:cNvPr id="2" name="Text Placeholder 1"/>
          <p:cNvSpPr>
            <a:spLocks noGrp="1"/>
          </p:cNvSpPr>
          <p:nvPr>
            <p:ph type="body" idx="2"/>
          </p:nvPr>
        </p:nvSpPr>
        <p:spPr/>
        <p:txBody>
          <a:bodyPr/>
          <a:lstStyle/>
          <a:p>
            <a:endParaRPr lang="en-US" dirty="0"/>
          </a:p>
        </p:txBody>
      </p:sp>
      <p:cxnSp>
        <p:nvCxnSpPr>
          <p:cNvPr id="310" name="Google Shape;310;p45" descr="&quot;&quot;&#10;"/>
          <p:cNvCxnSpPr/>
          <p:nvPr/>
        </p:nvCxnSpPr>
        <p:spPr>
          <a:xfrm>
            <a:off x="0" y="1316736"/>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 name="Picture 2" descr="A maze with a ladder to reach the 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954" y="1733028"/>
            <a:ext cx="5838092" cy="437856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2163160" y="-22723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Transparent Design Template</a:t>
            </a:r>
            <a:endParaRPr dirty="0"/>
          </a:p>
        </p:txBody>
      </p:sp>
      <p:sp>
        <p:nvSpPr>
          <p:cNvPr id="316" name="Google Shape;316;p46"/>
          <p:cNvSpPr txBox="1">
            <a:spLocks noGrp="1"/>
          </p:cNvSpPr>
          <p:nvPr>
            <p:ph type="body" idx="1"/>
          </p:nvPr>
        </p:nvSpPr>
        <p:spPr>
          <a:xfrm>
            <a:off x="202534" y="980607"/>
            <a:ext cx="11574600" cy="57597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200"/>
              <a:buNone/>
            </a:pPr>
            <a:r>
              <a:rPr lang="en-US" sz="3200" b="1" dirty="0">
                <a:latin typeface="Arial"/>
                <a:ea typeface="Arial"/>
                <a:cs typeface="Arial"/>
                <a:sym typeface="Arial"/>
              </a:rPr>
              <a:t>Purpose</a:t>
            </a:r>
            <a:endParaRPr sz="3200" dirty="0">
              <a:latin typeface="Arial"/>
              <a:ea typeface="Arial"/>
              <a:cs typeface="Arial"/>
              <a:sym typeface="Arial"/>
            </a:endParaRPr>
          </a:p>
          <a:p>
            <a:pPr marL="685800" lvl="1" indent="-228600" algn="l" rtl="0">
              <a:lnSpc>
                <a:spcPct val="70000"/>
              </a:lnSpc>
              <a:spcBef>
                <a:spcPts val="500"/>
              </a:spcBef>
              <a:spcAft>
                <a:spcPts val="0"/>
              </a:spcAft>
              <a:buClr>
                <a:schemeClr val="dk1"/>
              </a:buClr>
              <a:buSzPts val="3200"/>
              <a:buChar char="•"/>
            </a:pPr>
            <a:r>
              <a:rPr lang="en-US" sz="3200" dirty="0">
                <a:latin typeface="Arial"/>
                <a:ea typeface="Arial"/>
                <a:cs typeface="Arial"/>
                <a:sym typeface="Arial"/>
              </a:rPr>
              <a:t>Skills practiced ------------ long term relevance to students’ lives </a:t>
            </a:r>
            <a:endParaRPr sz="3200" dirty="0"/>
          </a:p>
          <a:p>
            <a:pPr marL="685800" lvl="1" indent="-228600" algn="l" rtl="0">
              <a:lnSpc>
                <a:spcPct val="70000"/>
              </a:lnSpc>
              <a:spcBef>
                <a:spcPts val="500"/>
              </a:spcBef>
              <a:spcAft>
                <a:spcPts val="0"/>
              </a:spcAft>
              <a:buClr>
                <a:schemeClr val="dk1"/>
              </a:buClr>
              <a:buSzPts val="3200"/>
              <a:buChar char="•"/>
            </a:pPr>
            <a:r>
              <a:rPr lang="en-US" sz="3200" dirty="0">
                <a:latin typeface="Arial"/>
                <a:ea typeface="Arial"/>
                <a:cs typeface="Arial"/>
                <a:sym typeface="Arial"/>
              </a:rPr>
              <a:t>Knowledge gained---------connection to learning outcomes</a:t>
            </a:r>
            <a:br>
              <a:rPr lang="en-US" sz="3200" dirty="0">
                <a:latin typeface="Arial"/>
                <a:ea typeface="Arial"/>
                <a:cs typeface="Arial"/>
                <a:sym typeface="Arial"/>
              </a:rPr>
            </a:br>
            <a:endParaRPr sz="3200" dirty="0">
              <a:latin typeface="Arial"/>
              <a:ea typeface="Arial"/>
              <a:cs typeface="Arial"/>
              <a:sym typeface="Arial"/>
            </a:endParaRPr>
          </a:p>
          <a:p>
            <a:pPr marL="0" lvl="0" indent="0" algn="l" rtl="0">
              <a:lnSpc>
                <a:spcPct val="70000"/>
              </a:lnSpc>
              <a:spcBef>
                <a:spcPts val="1000"/>
              </a:spcBef>
              <a:spcAft>
                <a:spcPts val="0"/>
              </a:spcAft>
              <a:buClr>
                <a:schemeClr val="dk1"/>
              </a:buClr>
              <a:buSzPts val="3200"/>
              <a:buNone/>
            </a:pPr>
            <a:r>
              <a:rPr lang="en-US" sz="3200" b="1" dirty="0">
                <a:latin typeface="Arial"/>
                <a:ea typeface="Arial"/>
                <a:cs typeface="Arial"/>
                <a:sym typeface="Arial"/>
              </a:rPr>
              <a:t>Tasks</a:t>
            </a:r>
            <a:endParaRPr sz="3200" dirty="0"/>
          </a:p>
          <a:p>
            <a:pPr marL="685800" lvl="1" indent="-228600" algn="l" rtl="0">
              <a:lnSpc>
                <a:spcPct val="70000"/>
              </a:lnSpc>
              <a:spcBef>
                <a:spcPts val="500"/>
              </a:spcBef>
              <a:spcAft>
                <a:spcPts val="0"/>
              </a:spcAft>
              <a:buClr>
                <a:schemeClr val="dk1"/>
              </a:buClr>
              <a:buSzPts val="3200"/>
              <a:buChar char="•"/>
            </a:pPr>
            <a:r>
              <a:rPr lang="en-US" sz="3200" dirty="0">
                <a:latin typeface="Arial"/>
                <a:ea typeface="Arial"/>
                <a:cs typeface="Arial"/>
                <a:sym typeface="Arial"/>
              </a:rPr>
              <a:t>What students will do</a:t>
            </a:r>
            <a:endParaRPr sz="3200" dirty="0"/>
          </a:p>
          <a:p>
            <a:pPr marL="685800" lvl="1" indent="-228600" algn="l" rtl="0">
              <a:lnSpc>
                <a:spcPct val="70000"/>
              </a:lnSpc>
              <a:spcBef>
                <a:spcPts val="500"/>
              </a:spcBef>
              <a:spcAft>
                <a:spcPts val="0"/>
              </a:spcAft>
              <a:buClr>
                <a:schemeClr val="dk1"/>
              </a:buClr>
              <a:buSzPts val="3200"/>
              <a:buChar char="•"/>
            </a:pPr>
            <a:r>
              <a:rPr lang="en-US" sz="3200" dirty="0">
                <a:latin typeface="Arial"/>
                <a:ea typeface="Arial"/>
                <a:cs typeface="Arial"/>
                <a:sym typeface="Arial"/>
              </a:rPr>
              <a:t>How to do it (steps involved)</a:t>
            </a:r>
            <a:endParaRPr sz="3200" dirty="0"/>
          </a:p>
          <a:p>
            <a:pPr marL="685800" lvl="1" indent="-228600" algn="l" rtl="0">
              <a:lnSpc>
                <a:spcPct val="70000"/>
              </a:lnSpc>
              <a:spcBef>
                <a:spcPts val="500"/>
              </a:spcBef>
              <a:spcAft>
                <a:spcPts val="0"/>
              </a:spcAft>
              <a:buClr>
                <a:schemeClr val="dk1"/>
              </a:buClr>
              <a:buSzPts val="3200"/>
              <a:buChar char="•"/>
            </a:pPr>
            <a:r>
              <a:rPr lang="en-US" sz="3200" dirty="0">
                <a:latin typeface="Arial"/>
                <a:ea typeface="Arial"/>
                <a:cs typeface="Arial"/>
                <a:sym typeface="Arial"/>
              </a:rPr>
              <a:t>Mistakes to avoid                                      </a:t>
            </a:r>
            <a:br>
              <a:rPr lang="en-US" sz="3200" dirty="0">
                <a:latin typeface="Arial"/>
                <a:ea typeface="Arial"/>
                <a:cs typeface="Arial"/>
                <a:sym typeface="Arial"/>
              </a:rPr>
            </a:br>
            <a:endParaRPr sz="3200" dirty="0">
              <a:latin typeface="Arial"/>
              <a:ea typeface="Arial"/>
              <a:cs typeface="Arial"/>
              <a:sym typeface="Arial"/>
            </a:endParaRPr>
          </a:p>
          <a:p>
            <a:pPr marL="0" lvl="0" indent="0" algn="l" rtl="0">
              <a:lnSpc>
                <a:spcPct val="70000"/>
              </a:lnSpc>
              <a:spcBef>
                <a:spcPts val="1000"/>
              </a:spcBef>
              <a:spcAft>
                <a:spcPts val="0"/>
              </a:spcAft>
              <a:buClr>
                <a:schemeClr val="dk1"/>
              </a:buClr>
              <a:buSzPts val="3200"/>
              <a:buNone/>
            </a:pPr>
            <a:r>
              <a:rPr lang="en-US" sz="3200" b="1" dirty="0">
                <a:latin typeface="Arial"/>
                <a:ea typeface="Arial"/>
                <a:cs typeface="Arial"/>
                <a:sym typeface="Arial"/>
              </a:rPr>
              <a:t>Criteria for success</a:t>
            </a:r>
            <a:endParaRPr sz="3200" dirty="0">
              <a:latin typeface="Arial"/>
              <a:ea typeface="Arial"/>
              <a:cs typeface="Arial"/>
              <a:sym typeface="Arial"/>
            </a:endParaRPr>
          </a:p>
          <a:p>
            <a:pPr marL="685800" lvl="1" indent="-228600" algn="l" rtl="0">
              <a:lnSpc>
                <a:spcPct val="70000"/>
              </a:lnSpc>
              <a:spcBef>
                <a:spcPts val="500"/>
              </a:spcBef>
              <a:spcAft>
                <a:spcPts val="0"/>
              </a:spcAft>
              <a:buClr>
                <a:schemeClr val="dk1"/>
              </a:buClr>
              <a:buSzPts val="3200"/>
              <a:buChar char="•"/>
            </a:pPr>
            <a:r>
              <a:rPr lang="en-US" sz="3200" dirty="0">
                <a:latin typeface="Arial"/>
                <a:ea typeface="Arial"/>
                <a:cs typeface="Arial"/>
                <a:sym typeface="Arial"/>
              </a:rPr>
              <a:t>Checklist or rubric in advance so students can self-evaluate</a:t>
            </a:r>
            <a:endParaRPr sz="3200" dirty="0"/>
          </a:p>
          <a:p>
            <a:pPr marL="685800" lvl="1" indent="-228600" algn="l" rtl="0">
              <a:lnSpc>
                <a:spcPct val="70000"/>
              </a:lnSpc>
              <a:spcBef>
                <a:spcPts val="500"/>
              </a:spcBef>
              <a:spcAft>
                <a:spcPts val="0"/>
              </a:spcAft>
              <a:buClr>
                <a:schemeClr val="dk1"/>
              </a:buClr>
              <a:buSzPts val="3200"/>
              <a:buChar char="•"/>
            </a:pPr>
            <a:r>
              <a:rPr lang="en-US" sz="3200" dirty="0">
                <a:latin typeface="Arial"/>
                <a:ea typeface="Arial"/>
                <a:cs typeface="Arial"/>
                <a:sym typeface="Arial"/>
              </a:rPr>
              <a:t>What excellence looks like (annotated examples)</a:t>
            </a:r>
            <a:r>
              <a:rPr lang="en-US" sz="1450" dirty="0"/>
              <a:t/>
            </a:r>
            <a:br>
              <a:rPr lang="en-US" sz="1450" dirty="0"/>
            </a:br>
            <a:endParaRPr sz="1450" dirty="0"/>
          </a:p>
          <a:p>
            <a:pPr marL="685800" lvl="1" indent="-228600" algn="r" rtl="0">
              <a:lnSpc>
                <a:spcPct val="70000"/>
              </a:lnSpc>
              <a:spcBef>
                <a:spcPts val="500"/>
              </a:spcBef>
              <a:spcAft>
                <a:spcPts val="0"/>
              </a:spcAft>
              <a:buClr>
                <a:schemeClr val="hlink"/>
              </a:buClr>
              <a:buSzPts val="1500"/>
              <a:buChar char="•"/>
            </a:pPr>
            <a:r>
              <a:rPr lang="en-US" sz="1500" dirty="0" err="1">
                <a:solidFill>
                  <a:schemeClr val="hlink"/>
                </a:solidFill>
                <a:latin typeface="Arial Narrow"/>
                <a:ea typeface="Arial Narrow"/>
                <a:cs typeface="Arial Narrow"/>
                <a:sym typeface="Arial Narrow"/>
              </a:rPr>
              <a:t>Winkelmes</a:t>
            </a:r>
            <a:r>
              <a:rPr lang="en-US" sz="1500" dirty="0">
                <a:solidFill>
                  <a:schemeClr val="hlink"/>
                </a:solidFill>
                <a:latin typeface="Arial Narrow"/>
                <a:ea typeface="Arial Narrow"/>
                <a:cs typeface="Arial Narrow"/>
                <a:sym typeface="Arial Narrow"/>
              </a:rPr>
              <a:t> et al, </a:t>
            </a:r>
            <a:r>
              <a:rPr lang="en-US" sz="1500" i="1" dirty="0">
                <a:solidFill>
                  <a:schemeClr val="hlink"/>
                </a:solidFill>
                <a:latin typeface="Arial Narrow"/>
                <a:ea typeface="Arial Narrow"/>
                <a:cs typeface="Arial Narrow"/>
                <a:sym typeface="Arial Narrow"/>
              </a:rPr>
              <a:t>Peer Review </a:t>
            </a:r>
            <a:r>
              <a:rPr lang="en-US" sz="1500" dirty="0">
                <a:solidFill>
                  <a:schemeClr val="hlink"/>
                </a:solidFill>
                <a:latin typeface="Arial Narrow"/>
                <a:ea typeface="Arial Narrow"/>
                <a:cs typeface="Arial Narrow"/>
                <a:sym typeface="Arial Narrow"/>
              </a:rPr>
              <a:t>(Winter/Spring, 2016)</a:t>
            </a:r>
            <a:endParaRPr sz="1500" u="sng" dirty="0">
              <a:solidFill>
                <a:schemeClr val="hlink"/>
              </a:solidFill>
              <a:latin typeface="Arial Narrow"/>
              <a:ea typeface="Arial Narrow"/>
              <a:cs typeface="Arial Narrow"/>
              <a:sym typeface="Arial Narrow"/>
              <a:hlinkClick r:id="rId3"/>
            </a:endParaRPr>
          </a:p>
          <a:p>
            <a:pPr marL="685800" lvl="1" indent="-136525" algn="l" rtl="0">
              <a:lnSpc>
                <a:spcPct val="70000"/>
              </a:lnSpc>
              <a:spcBef>
                <a:spcPts val="500"/>
              </a:spcBef>
              <a:spcAft>
                <a:spcPts val="0"/>
              </a:spcAft>
              <a:buClr>
                <a:schemeClr val="dk1"/>
              </a:buClr>
              <a:buSzPts val="1450"/>
              <a:buNone/>
            </a:pPr>
            <a:endParaRPr sz="1450" dirty="0"/>
          </a:p>
          <a:p>
            <a:pPr marL="228600" lvl="0" indent="-184150" algn="l" rtl="0">
              <a:lnSpc>
                <a:spcPct val="70000"/>
              </a:lnSpc>
              <a:spcBef>
                <a:spcPts val="1000"/>
              </a:spcBef>
              <a:spcAft>
                <a:spcPts val="0"/>
              </a:spcAft>
              <a:buClr>
                <a:schemeClr val="dk1"/>
              </a:buClr>
              <a:buSzPts val="700"/>
              <a:buNone/>
            </a:pPr>
            <a:endParaRPr sz="700" dirty="0"/>
          </a:p>
        </p:txBody>
      </p:sp>
      <p:cxnSp>
        <p:nvCxnSpPr>
          <p:cNvPr id="317" name="Google Shape;317;p46" descr="&quot;&quot;&#10;&#10;"/>
          <p:cNvCxnSpPr/>
          <p:nvPr/>
        </p:nvCxnSpPr>
        <p:spPr>
          <a:xfrm>
            <a:off x="0" y="86563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838200" y="19150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Purpose</a:t>
            </a:r>
            <a:endParaRPr b="1" dirty="0">
              <a:latin typeface="Arial"/>
              <a:ea typeface="Arial"/>
              <a:cs typeface="Arial"/>
              <a:sym typeface="Arial"/>
            </a:endParaRPr>
          </a:p>
        </p:txBody>
      </p:sp>
      <p:sp>
        <p:nvSpPr>
          <p:cNvPr id="324" name="Google Shape;324;p47"/>
          <p:cNvSpPr txBox="1">
            <a:spLocks noGrp="1"/>
          </p:cNvSpPr>
          <p:nvPr>
            <p:ph type="body" idx="1"/>
          </p:nvPr>
        </p:nvSpPr>
        <p:spPr>
          <a:xfrm>
            <a:off x="740780" y="1956121"/>
            <a:ext cx="10613020" cy="47532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latin typeface="Arial"/>
                <a:ea typeface="Arial"/>
                <a:cs typeface="Arial"/>
                <a:sym typeface="Arial"/>
              </a:rPr>
              <a:t>To consider the importance of transparently designed, take-home assignments on the learning experiences of all students.</a:t>
            </a:r>
            <a:endParaRPr sz="3200" dirty="0"/>
          </a:p>
          <a:p>
            <a:pPr marL="228600" lvl="0" indent="-42354" algn="l" rtl="0">
              <a:lnSpc>
                <a:spcPct val="90000"/>
              </a:lnSpc>
              <a:spcBef>
                <a:spcPts val="1000"/>
              </a:spcBef>
              <a:spcAft>
                <a:spcPts val="0"/>
              </a:spcAft>
              <a:buClr>
                <a:schemeClr val="dk1"/>
              </a:buClr>
              <a:buSzPts val="2933"/>
              <a:buNone/>
            </a:pPr>
            <a:endParaRPr sz="2933" dirty="0">
              <a:latin typeface="Source Sans Pro"/>
              <a:ea typeface="Source Sans Pro"/>
              <a:cs typeface="Source Sans Pro"/>
              <a:sym typeface="Source Sans Pro"/>
            </a:endParaRPr>
          </a:p>
        </p:txBody>
      </p:sp>
      <p:cxnSp>
        <p:nvCxnSpPr>
          <p:cNvPr id="325" name="Google Shape;325;p47" descr="&quot;&quot;&#10;"/>
          <p:cNvCxnSpPr/>
          <p:nvPr/>
        </p:nvCxnSpPr>
        <p:spPr>
          <a:xfrm>
            <a:off x="0" y="1287519"/>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a:spLocks noGrp="1"/>
          </p:cNvSpPr>
          <p:nvPr>
            <p:ph type="title"/>
          </p:nvPr>
        </p:nvSpPr>
        <p:spPr>
          <a:xfrm>
            <a:off x="457200" y="23449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Tasks</a:t>
            </a:r>
            <a:br>
              <a:rPr lang="en-US" b="1" dirty="0">
                <a:latin typeface="Arial"/>
                <a:ea typeface="Arial"/>
                <a:cs typeface="Arial"/>
                <a:sym typeface="Arial"/>
              </a:rPr>
            </a:br>
            <a:endParaRPr dirty="0"/>
          </a:p>
        </p:txBody>
      </p:sp>
      <p:sp>
        <p:nvSpPr>
          <p:cNvPr id="331" name="Google Shape;331;p48"/>
          <p:cNvSpPr txBox="1">
            <a:spLocks noGrp="1"/>
          </p:cNvSpPr>
          <p:nvPr>
            <p:ph type="body" idx="1"/>
          </p:nvPr>
        </p:nvSpPr>
        <p:spPr>
          <a:xfrm>
            <a:off x="0" y="1285829"/>
            <a:ext cx="12021312" cy="5779837"/>
          </a:xfrm>
          <a:prstGeom prst="rect">
            <a:avLst/>
          </a:prstGeom>
          <a:noFill/>
          <a:ln>
            <a:noFill/>
          </a:ln>
        </p:spPr>
        <p:txBody>
          <a:bodyPr spcFirstLastPara="1" wrap="square" lIns="91425" tIns="45700" rIns="91425" bIns="45700" anchor="t" anchorCtr="0">
            <a:noAutofit/>
          </a:bodyPr>
          <a:lstStyle/>
          <a:p>
            <a:pPr marL="971550" lvl="1" indent="-514350" algn="l" rtl="0">
              <a:lnSpc>
                <a:spcPct val="80000"/>
              </a:lnSpc>
              <a:spcBef>
                <a:spcPts val="0"/>
              </a:spcBef>
              <a:spcAft>
                <a:spcPts val="0"/>
              </a:spcAft>
              <a:buClr>
                <a:schemeClr val="dk1"/>
              </a:buClr>
              <a:buSzPts val="2960"/>
              <a:buFont typeface="Calibri"/>
              <a:buAutoNum type="arabicPeriod"/>
            </a:pPr>
            <a:r>
              <a:rPr lang="en-US" sz="3200" dirty="0">
                <a:latin typeface="+mn-lt"/>
                <a:ea typeface="Arial"/>
                <a:cs typeface="Arial"/>
                <a:sym typeface="Arial"/>
              </a:rPr>
              <a:t>Compare a less transparent (non-TILTED) with a more transparent (TILTED) assignment with a peer</a:t>
            </a:r>
            <a:br>
              <a:rPr lang="en-US" sz="3200" dirty="0">
                <a:latin typeface="+mn-lt"/>
                <a:ea typeface="Arial"/>
                <a:cs typeface="Arial"/>
                <a:sym typeface="Arial"/>
              </a:rPr>
            </a:br>
            <a:endParaRPr sz="3200" dirty="0">
              <a:latin typeface="+mn-lt"/>
              <a:ea typeface="Arial"/>
              <a:cs typeface="Arial"/>
              <a:sym typeface="Arial"/>
            </a:endParaRPr>
          </a:p>
          <a:p>
            <a:pPr marL="971550" lvl="1" indent="-514350">
              <a:lnSpc>
                <a:spcPct val="80000"/>
              </a:lnSpc>
              <a:buSzPts val="2960"/>
              <a:buFont typeface="Calibri"/>
              <a:buAutoNum type="arabicPeriod"/>
            </a:pPr>
            <a:r>
              <a:rPr lang="en-US" sz="3200" dirty="0">
                <a:ea typeface="Arial"/>
                <a:cs typeface="Arial"/>
                <a:sym typeface="Arial"/>
              </a:rPr>
              <a:t>Complete eight timed steps following instructions for each step</a:t>
            </a:r>
            <a:br>
              <a:rPr lang="en-US" sz="3200" dirty="0">
                <a:ea typeface="Arial"/>
                <a:cs typeface="Arial"/>
                <a:sym typeface="Arial"/>
              </a:rPr>
            </a:br>
            <a:endParaRPr lang="en-US" sz="3200" dirty="0"/>
          </a:p>
          <a:p>
            <a:pPr marL="971550" lvl="1" indent="-514350" algn="l" rtl="0">
              <a:lnSpc>
                <a:spcPct val="80000"/>
              </a:lnSpc>
              <a:spcBef>
                <a:spcPts val="500"/>
              </a:spcBef>
              <a:spcAft>
                <a:spcPts val="0"/>
              </a:spcAft>
              <a:buClr>
                <a:schemeClr val="dk1"/>
              </a:buClr>
              <a:buSzPts val="2960"/>
              <a:buFont typeface="Calibri"/>
              <a:buAutoNum type="arabicPeriod"/>
            </a:pPr>
            <a:r>
              <a:rPr lang="en-US" sz="3200" dirty="0">
                <a:latin typeface="+mn-lt"/>
                <a:ea typeface="Arial"/>
                <a:cs typeface="Arial"/>
                <a:sym typeface="Arial"/>
              </a:rPr>
              <a:t>Work with a disciplinary stranger to TILT within specific roles to give feedback</a:t>
            </a:r>
            <a:br>
              <a:rPr lang="en-US" sz="3200" dirty="0">
                <a:latin typeface="+mn-lt"/>
                <a:ea typeface="Arial"/>
                <a:cs typeface="Arial"/>
                <a:sym typeface="Arial"/>
              </a:rPr>
            </a:br>
            <a:endParaRPr sz="3200" dirty="0">
              <a:latin typeface="+mn-lt"/>
              <a:ea typeface="Arial"/>
              <a:cs typeface="Arial"/>
              <a:sym typeface="Arial"/>
            </a:endParaRPr>
          </a:p>
          <a:p>
            <a:pPr marL="457200" lvl="1" indent="0" algn="l" rtl="0">
              <a:lnSpc>
                <a:spcPct val="80000"/>
              </a:lnSpc>
              <a:spcBef>
                <a:spcPts val="500"/>
              </a:spcBef>
              <a:spcAft>
                <a:spcPts val="0"/>
              </a:spcAft>
              <a:buClr>
                <a:schemeClr val="dk1"/>
              </a:buClr>
              <a:buSzPts val="2960"/>
              <a:buNone/>
            </a:pPr>
            <a:r>
              <a:rPr lang="en-US" sz="3200" dirty="0">
                <a:latin typeface="+mn-lt"/>
                <a:ea typeface="Arial"/>
                <a:cs typeface="Arial"/>
                <a:sym typeface="Arial"/>
              </a:rPr>
              <a:t/>
            </a:r>
            <a:br>
              <a:rPr lang="en-US" sz="3200" dirty="0">
                <a:latin typeface="+mn-lt"/>
                <a:ea typeface="Arial"/>
                <a:cs typeface="Arial"/>
                <a:sym typeface="Arial"/>
              </a:rPr>
            </a:br>
            <a:endParaRPr lang="en-US" sz="3200" dirty="0">
              <a:latin typeface="+mn-lt"/>
              <a:ea typeface="Arial"/>
              <a:cs typeface="Arial"/>
              <a:sym typeface="Arial"/>
            </a:endParaRPr>
          </a:p>
          <a:p>
            <a:pPr marL="457200" lvl="1" indent="0" algn="l" rtl="0">
              <a:lnSpc>
                <a:spcPct val="80000"/>
              </a:lnSpc>
              <a:spcBef>
                <a:spcPts val="500"/>
              </a:spcBef>
              <a:spcAft>
                <a:spcPts val="0"/>
              </a:spcAft>
              <a:buClr>
                <a:schemeClr val="dk1"/>
              </a:buClr>
              <a:buSzPts val="2960"/>
              <a:buNone/>
            </a:pPr>
            <a:r>
              <a:rPr lang="en-US" sz="3200" dirty="0">
                <a:latin typeface="+mn-lt"/>
              </a:rPr>
              <a:t>            Avoid stepping out of your role as listener to explain, defend or add to your partners understanding of the assignment.</a:t>
            </a:r>
            <a:endParaRPr sz="3200" dirty="0">
              <a:latin typeface="+mn-lt"/>
            </a:endParaRPr>
          </a:p>
        </p:txBody>
      </p:sp>
      <p:pic>
        <p:nvPicPr>
          <p:cNvPr id="332" name="Google Shape;332;p48" descr="Aviso ~ Fehet"/>
          <p:cNvPicPr preferRelativeResize="0"/>
          <p:nvPr/>
        </p:nvPicPr>
        <p:blipFill rotWithShape="1">
          <a:blip r:embed="rId3">
            <a:alphaModFix/>
          </a:blip>
          <a:srcRect/>
          <a:stretch/>
        </p:blipFill>
        <p:spPr>
          <a:xfrm>
            <a:off x="696993" y="4807404"/>
            <a:ext cx="1060825" cy="925850"/>
          </a:xfrm>
          <a:prstGeom prst="rect">
            <a:avLst/>
          </a:prstGeom>
          <a:noFill/>
          <a:ln>
            <a:noFill/>
          </a:ln>
        </p:spPr>
      </p:pic>
      <p:cxnSp>
        <p:nvCxnSpPr>
          <p:cNvPr id="333" name="Google Shape;333;p48" descr="&quot;&quot;&#10;"/>
          <p:cNvCxnSpPr/>
          <p:nvPr/>
        </p:nvCxnSpPr>
        <p:spPr>
          <a:xfrm>
            <a:off x="0" y="1070886"/>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Criteria for success</a:t>
            </a:r>
            <a:br>
              <a:rPr lang="en-US" b="1" dirty="0">
                <a:latin typeface="Arial"/>
                <a:ea typeface="Arial"/>
                <a:cs typeface="Arial"/>
                <a:sym typeface="Arial"/>
              </a:rPr>
            </a:br>
            <a:endParaRPr dirty="0"/>
          </a:p>
        </p:txBody>
      </p:sp>
      <p:sp>
        <p:nvSpPr>
          <p:cNvPr id="339" name="Google Shape;339;p49"/>
          <p:cNvSpPr txBox="1">
            <a:spLocks noGrp="1"/>
          </p:cNvSpPr>
          <p:nvPr>
            <p:ph type="body" idx="1"/>
          </p:nvPr>
        </p:nvSpPr>
        <p:spPr>
          <a:xfrm>
            <a:off x="578734" y="1481559"/>
            <a:ext cx="10995950" cy="5069712"/>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3200"/>
              <a:buFont typeface="Calibri"/>
              <a:buChar char="•"/>
            </a:pPr>
            <a:r>
              <a:rPr lang="en-US" sz="3200" dirty="0">
                <a:latin typeface="Arial"/>
                <a:ea typeface="Arial"/>
                <a:cs typeface="Arial"/>
                <a:sym typeface="Arial"/>
              </a:rPr>
              <a:t>Leave with a clear idea of one small tweak that you can make to the assignment you workshopped today with your “Disciplinary Stranger” that you can go home and make tonight. </a:t>
            </a:r>
            <a:br>
              <a:rPr lang="en-US" sz="3200" dirty="0">
                <a:latin typeface="Arial"/>
                <a:ea typeface="Arial"/>
                <a:cs typeface="Arial"/>
                <a:sym typeface="Arial"/>
              </a:rPr>
            </a:br>
            <a:endParaRPr sz="3200" dirty="0">
              <a:latin typeface="Arial"/>
              <a:ea typeface="Arial"/>
              <a:cs typeface="Arial"/>
              <a:sym typeface="Arial"/>
            </a:endParaRPr>
          </a:p>
          <a:p>
            <a:pPr marL="514350" lvl="0" indent="-514350" algn="l" rtl="0">
              <a:lnSpc>
                <a:spcPct val="90000"/>
              </a:lnSpc>
              <a:spcBef>
                <a:spcPts val="1000"/>
              </a:spcBef>
              <a:spcAft>
                <a:spcPts val="0"/>
              </a:spcAft>
              <a:buClr>
                <a:schemeClr val="dk1"/>
              </a:buClr>
              <a:buSzPts val="3200"/>
              <a:buFont typeface="Calibri"/>
              <a:buChar char="•"/>
            </a:pPr>
            <a:r>
              <a:rPr lang="en-US" sz="3200" dirty="0">
                <a:latin typeface="Arial"/>
                <a:ea typeface="Arial"/>
                <a:cs typeface="Arial"/>
                <a:sym typeface="Arial"/>
              </a:rPr>
              <a:t>Identify 1-2  ways to TILT with students</a:t>
            </a:r>
            <a:br>
              <a:rPr lang="en-US" sz="3200" dirty="0">
                <a:latin typeface="Arial"/>
                <a:ea typeface="Arial"/>
                <a:cs typeface="Arial"/>
                <a:sym typeface="Arial"/>
              </a:rPr>
            </a:br>
            <a:endParaRPr sz="3200" dirty="0">
              <a:latin typeface="Arial"/>
              <a:ea typeface="Arial"/>
              <a:cs typeface="Arial"/>
              <a:sym typeface="Arial"/>
            </a:endParaRPr>
          </a:p>
          <a:p>
            <a:pPr marL="514350" lvl="0" indent="-514350" algn="l" rtl="0">
              <a:lnSpc>
                <a:spcPct val="90000"/>
              </a:lnSpc>
              <a:spcBef>
                <a:spcPts val="1000"/>
              </a:spcBef>
              <a:spcAft>
                <a:spcPts val="0"/>
              </a:spcAft>
              <a:buClr>
                <a:schemeClr val="dk1"/>
              </a:buClr>
              <a:buSzPts val="3200"/>
              <a:buFont typeface="Calibri"/>
              <a:buChar char="•"/>
            </a:pPr>
            <a:r>
              <a:rPr lang="en-US" sz="3200" dirty="0">
                <a:latin typeface="Arial"/>
                <a:ea typeface="Arial"/>
                <a:cs typeface="Arial"/>
                <a:sym typeface="Arial"/>
              </a:rPr>
              <a:t>Locate resources to TILT in your classroom and share </a:t>
            </a:r>
            <a:endParaRPr sz="3200" dirty="0">
              <a:latin typeface="Arial"/>
              <a:ea typeface="Arial"/>
              <a:cs typeface="Arial"/>
              <a:sym typeface="Arial"/>
            </a:endParaRPr>
          </a:p>
        </p:txBody>
      </p:sp>
      <p:cxnSp>
        <p:nvCxnSpPr>
          <p:cNvPr id="340" name="Google Shape;340;p49" descr="&quot;&quot;&#10;"/>
          <p:cNvCxnSpPr/>
          <p:nvPr/>
        </p:nvCxnSpPr>
        <p:spPr>
          <a:xfrm>
            <a:off x="0" y="1266617"/>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0"/>
          <p:cNvSpPr txBox="1">
            <a:spLocks noGrp="1"/>
          </p:cNvSpPr>
          <p:nvPr>
            <p:ph type="title"/>
          </p:nvPr>
        </p:nvSpPr>
        <p:spPr>
          <a:xfrm>
            <a:off x="1757423" y="178434"/>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What is an assignment charrette?</a:t>
            </a:r>
            <a:endParaRPr b="1" dirty="0">
              <a:latin typeface="Arial"/>
              <a:ea typeface="Arial"/>
              <a:cs typeface="Arial"/>
              <a:sym typeface="Arial"/>
            </a:endParaRPr>
          </a:p>
        </p:txBody>
      </p:sp>
      <p:cxnSp>
        <p:nvCxnSpPr>
          <p:cNvPr id="348" name="Google Shape;348;p50" descr="&quot;&quot;&#10;"/>
          <p:cNvCxnSpPr/>
          <p:nvPr/>
        </p:nvCxnSpPr>
        <p:spPr>
          <a:xfrm>
            <a:off x="81023" y="1366430"/>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4" name="Picture 3"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91" y="1623359"/>
            <a:ext cx="6320437" cy="4696730"/>
          </a:xfrm>
          <a:prstGeom prst="rect">
            <a:avLst/>
          </a:prstGeom>
          <a:solidFill>
            <a:schemeClr val="accent2"/>
          </a:solid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title"/>
          </p:nvPr>
        </p:nvSpPr>
        <p:spPr>
          <a:xfrm>
            <a:off x="3508248" y="0"/>
            <a:ext cx="826736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The Practice</a:t>
            </a:r>
            <a:endParaRPr dirty="0"/>
          </a:p>
        </p:txBody>
      </p:sp>
      <p:sp>
        <p:nvSpPr>
          <p:cNvPr id="376" name="Google Shape;376;p54"/>
          <p:cNvSpPr/>
          <p:nvPr/>
        </p:nvSpPr>
        <p:spPr>
          <a:xfrm>
            <a:off x="659653" y="1121664"/>
            <a:ext cx="11938571"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dk1"/>
                </a:solidFill>
                <a:latin typeface="+mn-lt"/>
                <a:sym typeface="Arial"/>
              </a:rPr>
              <a:t>EXAMPLE: </a:t>
            </a:r>
            <a:r>
              <a:rPr lang="en-US" sz="3200" b="1" i="0" u="none" strike="noStrike" cap="none" dirty="0">
                <a:solidFill>
                  <a:schemeClr val="dk1"/>
                </a:solidFill>
                <a:latin typeface="+mn-lt"/>
                <a:ea typeface="Calibri"/>
                <a:cs typeface="Calibri"/>
                <a:sym typeface="Calibri"/>
              </a:rPr>
              <a:t>Less Transparent  1 min</a:t>
            </a:r>
            <a:endParaRPr sz="3200" dirty="0">
              <a:latin typeface="+mn-lt"/>
            </a:endParaRPr>
          </a:p>
          <a:p>
            <a:pPr marL="0" marR="0" lvl="0" indent="0" algn="l" rtl="0">
              <a:spcBef>
                <a:spcPts val="0"/>
              </a:spcBef>
              <a:spcAft>
                <a:spcPts val="0"/>
              </a:spcAft>
              <a:buNone/>
            </a:pPr>
            <a:endParaRPr sz="3200" b="1" dirty="0">
              <a:solidFill>
                <a:schemeClr val="dk1"/>
              </a:solidFill>
              <a:latin typeface="+mn-lt"/>
              <a:sym typeface="Arial"/>
            </a:endParaRPr>
          </a:p>
          <a:p>
            <a:pPr marL="457200" marR="0" lvl="0" indent="-457200" algn="l" rtl="0">
              <a:spcBef>
                <a:spcPts val="0"/>
              </a:spcBef>
              <a:spcAft>
                <a:spcPts val="0"/>
              </a:spcAft>
              <a:buClr>
                <a:schemeClr val="dk1"/>
              </a:buClr>
              <a:buSzPts val="3200"/>
              <a:buFont typeface="Arial"/>
              <a:buChar char="•"/>
            </a:pPr>
            <a:r>
              <a:rPr lang="en-US" sz="3200" dirty="0">
                <a:solidFill>
                  <a:schemeClr val="dk1"/>
                </a:solidFill>
                <a:latin typeface="+mn-lt"/>
                <a:sym typeface="Arial"/>
              </a:rPr>
              <a:t>What is the purpose of the assignment?</a:t>
            </a:r>
            <a:endParaRPr sz="3200" dirty="0">
              <a:latin typeface="+mn-lt"/>
            </a:endParaRPr>
          </a:p>
          <a:p>
            <a:pPr marL="457200" marR="0" lvl="0" indent="-254000" algn="l" rtl="0">
              <a:spcBef>
                <a:spcPts val="0"/>
              </a:spcBef>
              <a:spcAft>
                <a:spcPts val="0"/>
              </a:spcAft>
              <a:buClr>
                <a:schemeClr val="dk1"/>
              </a:buClr>
              <a:buSzPts val="3200"/>
              <a:buFont typeface="Arial"/>
              <a:buNone/>
            </a:pPr>
            <a:endParaRPr sz="3200" dirty="0">
              <a:solidFill>
                <a:schemeClr val="dk1"/>
              </a:solidFill>
              <a:latin typeface="+mn-lt"/>
              <a:sym typeface="Arial"/>
            </a:endParaRPr>
          </a:p>
          <a:p>
            <a:pPr marL="457200" marR="0" lvl="0" indent="-457200" algn="l" rtl="0">
              <a:spcBef>
                <a:spcPts val="0"/>
              </a:spcBef>
              <a:spcAft>
                <a:spcPts val="0"/>
              </a:spcAft>
              <a:buClr>
                <a:schemeClr val="dk1"/>
              </a:buClr>
              <a:buSzPts val="3200"/>
              <a:buFont typeface="Arial"/>
              <a:buChar char="•"/>
            </a:pPr>
            <a:r>
              <a:rPr lang="en-US" sz="3200" dirty="0">
                <a:solidFill>
                  <a:schemeClr val="dk1"/>
                </a:solidFill>
                <a:latin typeface="+mn-lt"/>
                <a:sym typeface="Arial"/>
              </a:rPr>
              <a:t>What skills will be practiced and why are they important?</a:t>
            </a:r>
            <a:br>
              <a:rPr lang="en-US" sz="3200" dirty="0">
                <a:solidFill>
                  <a:schemeClr val="dk1"/>
                </a:solidFill>
                <a:latin typeface="+mn-lt"/>
                <a:sym typeface="Arial"/>
              </a:rPr>
            </a:br>
            <a:endParaRPr sz="3200" dirty="0">
              <a:solidFill>
                <a:schemeClr val="dk1"/>
              </a:solidFill>
              <a:latin typeface="+mn-lt"/>
              <a:sym typeface="Arial"/>
            </a:endParaRPr>
          </a:p>
          <a:p>
            <a:pPr marL="457200" marR="0" lvl="0" indent="-457200" algn="l" rtl="0">
              <a:spcBef>
                <a:spcPts val="0"/>
              </a:spcBef>
              <a:spcAft>
                <a:spcPts val="0"/>
              </a:spcAft>
              <a:buClr>
                <a:schemeClr val="dk1"/>
              </a:buClr>
              <a:buSzPts val="3200"/>
              <a:buFont typeface="Arial"/>
              <a:buChar char="•"/>
            </a:pPr>
            <a:r>
              <a:rPr lang="en-US" sz="3200" dirty="0">
                <a:solidFill>
                  <a:schemeClr val="dk1"/>
                </a:solidFill>
                <a:latin typeface="+mn-lt"/>
                <a:sym typeface="Arial"/>
              </a:rPr>
              <a:t>What knowledge will you gain that will help you become familiar with the content in this discipline?</a:t>
            </a:r>
            <a:endParaRPr sz="3200" dirty="0">
              <a:latin typeface="+mn-lt"/>
            </a:endParaRPr>
          </a:p>
          <a:p>
            <a:pPr marL="0" marR="0" lvl="0" indent="0" algn="l" rtl="0">
              <a:spcBef>
                <a:spcPts val="0"/>
              </a:spcBef>
              <a:spcAft>
                <a:spcPts val="0"/>
              </a:spcAft>
              <a:buNone/>
            </a:pPr>
            <a:endParaRPr sz="3200" dirty="0">
              <a:solidFill>
                <a:schemeClr val="dk1"/>
              </a:solidFill>
              <a:latin typeface="+mn-lt"/>
              <a:ea typeface="Calibri"/>
              <a:cs typeface="Calibri"/>
              <a:sym typeface="Calibri"/>
            </a:endParaRPr>
          </a:p>
          <a:p>
            <a:pPr algn="ctr"/>
            <a:r>
              <a:rPr lang="en-US" sz="3200" b="1" dirty="0">
                <a:solidFill>
                  <a:schemeClr val="dk1"/>
                </a:solidFill>
                <a:latin typeface="+mn-lt"/>
                <a:ea typeface="Calibri"/>
                <a:cs typeface="Calibri"/>
                <a:sym typeface="Calibri"/>
              </a:rPr>
              <a:t>Compare the Less Transparent with More Transparent Assignment </a:t>
            </a:r>
            <a:r>
              <a:rPr lang="en-US" sz="3200" b="1" dirty="0">
                <a:solidFill>
                  <a:schemeClr val="dk1"/>
                </a:solidFill>
                <a:ea typeface="Calibri"/>
                <a:cs typeface="Calibri"/>
                <a:sym typeface="Calibri"/>
              </a:rPr>
              <a:t>1 min</a:t>
            </a:r>
            <a:endParaRPr lang="en-US" sz="3200" b="1" dirty="0"/>
          </a:p>
          <a:p>
            <a:pPr marL="0" marR="0" lvl="0" indent="0" algn="l" rtl="0">
              <a:spcBef>
                <a:spcPts val="0"/>
              </a:spcBef>
              <a:spcAft>
                <a:spcPts val="0"/>
              </a:spcAft>
              <a:buNone/>
            </a:pPr>
            <a:endParaRPr sz="3200" dirty="0">
              <a:latin typeface="+mn-lt"/>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cxnSp>
        <p:nvCxnSpPr>
          <p:cNvPr id="377" name="Google Shape;377;p54" descr="&quot;&quot;&#10;"/>
          <p:cNvCxnSpPr/>
          <p:nvPr/>
        </p:nvCxnSpPr>
        <p:spPr>
          <a:xfrm>
            <a:off x="0" y="948631"/>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1"/>
          <p:cNvSpPr txBox="1">
            <a:spLocks noGrp="1"/>
          </p:cNvSpPr>
          <p:nvPr>
            <p:ph type="title"/>
          </p:nvPr>
        </p:nvSpPr>
        <p:spPr>
          <a:xfrm>
            <a:off x="375221" y="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b="1" dirty="0">
                <a:latin typeface="Arial"/>
                <a:ea typeface="Arial"/>
                <a:cs typeface="Arial"/>
                <a:sym typeface="Arial"/>
              </a:rPr>
              <a:t>Step 1</a:t>
            </a:r>
            <a:endParaRPr dirty="0"/>
          </a:p>
        </p:txBody>
      </p:sp>
      <p:sp>
        <p:nvSpPr>
          <p:cNvPr id="354" name="Google Shape;354;p51"/>
          <p:cNvSpPr txBox="1">
            <a:spLocks noGrp="1"/>
          </p:cNvSpPr>
          <p:nvPr>
            <p:ph type="body" idx="1"/>
          </p:nvPr>
        </p:nvSpPr>
        <p:spPr>
          <a:xfrm>
            <a:off x="856754" y="1002418"/>
            <a:ext cx="11213326" cy="3016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None/>
            </a:pPr>
            <a:r>
              <a:rPr lang="en-US" sz="3200" i="0" u="none" strike="noStrike" cap="none" dirty="0">
                <a:solidFill>
                  <a:schemeClr val="dk1"/>
                </a:solidFill>
                <a:latin typeface="Arial"/>
                <a:ea typeface="Arial"/>
                <a:cs typeface="Arial"/>
                <a:sym typeface="Arial"/>
              </a:rPr>
              <a:t/>
            </a:r>
            <a:br>
              <a:rPr lang="en-US" sz="3200" i="0" u="none" strike="noStrike" cap="none" dirty="0">
                <a:solidFill>
                  <a:schemeClr val="dk1"/>
                </a:solidFill>
                <a:latin typeface="Arial"/>
                <a:ea typeface="Arial"/>
                <a:cs typeface="Arial"/>
                <a:sym typeface="Arial"/>
              </a:rPr>
            </a:br>
            <a:endParaRPr sz="3200" i="0"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3600"/>
              <a:buNone/>
            </a:pPr>
            <a:r>
              <a:rPr lang="en-US" sz="3600" dirty="0">
                <a:latin typeface="Arial"/>
                <a:ea typeface="Arial"/>
                <a:cs typeface="Arial"/>
                <a:sym typeface="Arial"/>
              </a:rPr>
              <a:t>Choose an assignment from the middle of the quarter </a:t>
            </a:r>
            <a:endParaRPr sz="3600" dirty="0"/>
          </a:p>
          <a:p>
            <a:pPr marL="0" lvl="0" indent="0" algn="l" rtl="0">
              <a:lnSpc>
                <a:spcPct val="100000"/>
              </a:lnSpc>
              <a:spcBef>
                <a:spcPts val="0"/>
              </a:spcBef>
              <a:spcAft>
                <a:spcPts val="0"/>
              </a:spcAft>
              <a:buClr>
                <a:schemeClr val="dk1"/>
              </a:buClr>
              <a:buSzPts val="3600"/>
              <a:buNone/>
            </a:pPr>
            <a:r>
              <a:rPr lang="en-US" sz="3600" dirty="0">
                <a:latin typeface="Arial"/>
                <a:ea typeface="Arial"/>
                <a:cs typeface="Arial"/>
                <a:sym typeface="Arial"/>
              </a:rPr>
              <a:t>when students are acquainted with, and applying, </a:t>
            </a:r>
            <a:endParaRPr sz="3600" dirty="0"/>
          </a:p>
          <a:p>
            <a:pPr marL="0" lvl="0" indent="0" algn="l" rtl="0">
              <a:lnSpc>
                <a:spcPct val="100000"/>
              </a:lnSpc>
              <a:spcBef>
                <a:spcPts val="0"/>
              </a:spcBef>
              <a:spcAft>
                <a:spcPts val="0"/>
              </a:spcAft>
              <a:buClr>
                <a:schemeClr val="dk1"/>
              </a:buClr>
              <a:buSzPts val="3600"/>
              <a:buNone/>
            </a:pPr>
            <a:r>
              <a:rPr lang="en-US" sz="3600" dirty="0">
                <a:latin typeface="Arial"/>
                <a:ea typeface="Arial"/>
                <a:cs typeface="Arial"/>
                <a:sym typeface="Arial"/>
              </a:rPr>
              <a:t>the basic tools and terminology of the course.</a:t>
            </a:r>
            <a:endParaRPr dirty="0"/>
          </a:p>
        </p:txBody>
      </p:sp>
      <p:cxnSp>
        <p:nvCxnSpPr>
          <p:cNvPr id="355" name="Google Shape;355;p51" descr="&quot;&quot;&#10;"/>
          <p:cNvCxnSpPr/>
          <p:nvPr/>
        </p:nvCxnSpPr>
        <p:spPr>
          <a:xfrm>
            <a:off x="0" y="1487424"/>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196010" y="63002"/>
            <a:ext cx="10515600" cy="1325563"/>
          </a:xfrm>
          <a:prstGeom prst="rect">
            <a:avLst/>
          </a:prstGeom>
          <a:noFill/>
          <a:ln>
            <a:noFill/>
          </a:ln>
        </p:spPr>
        <p:txBody>
          <a:bodyPr spcFirstLastPara="1" wrap="square" lIns="91425" tIns="45700" rIns="91425" bIns="45700" anchor="ctr" anchorCtr="0">
            <a:noAutofit/>
          </a:bodyPr>
          <a:lstStyle/>
          <a:p>
            <a:pPr marL="400050" lvl="1" indent="0" algn="ctr" rtl="0">
              <a:spcBef>
                <a:spcPts val="0"/>
              </a:spcBef>
              <a:spcAft>
                <a:spcPts val="0"/>
              </a:spcAft>
              <a:buNone/>
            </a:pPr>
            <a:r>
              <a:rPr lang="en-US" sz="3959" b="1" dirty="0">
                <a:latin typeface="Arial"/>
                <a:ea typeface="Arial"/>
                <a:cs typeface="Arial"/>
                <a:sym typeface="Arial"/>
              </a:rPr>
              <a:t/>
            </a:r>
            <a:br>
              <a:rPr lang="en-US" sz="3959" b="1" dirty="0">
                <a:latin typeface="Arial"/>
                <a:ea typeface="Arial"/>
                <a:cs typeface="Arial"/>
                <a:sym typeface="Arial"/>
              </a:rPr>
            </a:br>
            <a:r>
              <a:rPr lang="en-US" sz="3959" b="1" dirty="0">
                <a:latin typeface="Arial"/>
                <a:ea typeface="Arial"/>
                <a:cs typeface="Arial"/>
                <a:sym typeface="Arial"/>
              </a:rPr>
              <a:t/>
            </a:r>
            <a:br>
              <a:rPr lang="en-US" sz="3959" b="1" dirty="0">
                <a:latin typeface="Arial"/>
                <a:ea typeface="Arial"/>
                <a:cs typeface="Arial"/>
                <a:sym typeface="Arial"/>
              </a:rPr>
            </a:br>
            <a:r>
              <a:rPr lang="en-US" sz="3959" b="1" dirty="0">
                <a:latin typeface="Arial"/>
                <a:ea typeface="Arial"/>
                <a:cs typeface="Arial"/>
                <a:sym typeface="Arial"/>
              </a:rPr>
              <a:t/>
            </a:r>
            <a:br>
              <a:rPr lang="en-US" sz="3959" b="1" dirty="0">
                <a:latin typeface="Arial"/>
                <a:ea typeface="Arial"/>
                <a:cs typeface="Arial"/>
                <a:sym typeface="Arial"/>
              </a:rPr>
            </a:br>
            <a:r>
              <a:rPr lang="en-US" sz="4400" b="1" dirty="0">
                <a:latin typeface="Arial"/>
                <a:ea typeface="Arial"/>
                <a:cs typeface="Arial"/>
                <a:sym typeface="Arial"/>
              </a:rPr>
              <a:t>Step 2 </a:t>
            </a:r>
            <a:r>
              <a:rPr lang="en-US" sz="3959" b="1" dirty="0">
                <a:latin typeface="Arial"/>
                <a:ea typeface="Arial"/>
                <a:cs typeface="Arial"/>
                <a:sym typeface="Arial"/>
              </a:rPr>
              <a:t/>
            </a:r>
            <a:br>
              <a:rPr lang="en-US" sz="3959" b="1" dirty="0">
                <a:latin typeface="Arial"/>
                <a:ea typeface="Arial"/>
                <a:cs typeface="Arial"/>
                <a:sym typeface="Arial"/>
              </a:rPr>
            </a:br>
            <a:r>
              <a:rPr lang="en-US" sz="4770" dirty="0">
                <a:latin typeface="Arial"/>
                <a:ea typeface="Arial"/>
                <a:cs typeface="Arial"/>
                <a:sym typeface="Arial"/>
              </a:rPr>
              <a:t/>
            </a:r>
            <a:br>
              <a:rPr lang="en-US" sz="4770" dirty="0">
                <a:latin typeface="Arial"/>
                <a:ea typeface="Arial"/>
                <a:cs typeface="Arial"/>
                <a:sym typeface="Arial"/>
              </a:rPr>
            </a:br>
            <a:r>
              <a:rPr lang="en-US" sz="4770" dirty="0">
                <a:latin typeface="Arial"/>
                <a:ea typeface="Arial"/>
                <a:cs typeface="Arial"/>
                <a:sym typeface="Arial"/>
              </a:rPr>
              <a:t/>
            </a:r>
            <a:br>
              <a:rPr lang="en-US" sz="4770" dirty="0">
                <a:latin typeface="Arial"/>
                <a:ea typeface="Arial"/>
                <a:cs typeface="Arial"/>
                <a:sym typeface="Arial"/>
              </a:rPr>
            </a:br>
            <a:r>
              <a:rPr lang="en-US" sz="3959" dirty="0">
                <a:latin typeface="Arial"/>
                <a:ea typeface="Arial"/>
                <a:cs typeface="Arial"/>
                <a:sym typeface="Arial"/>
              </a:rPr>
              <a:t/>
            </a:r>
            <a:br>
              <a:rPr lang="en-US" sz="3959" dirty="0">
                <a:latin typeface="Arial"/>
                <a:ea typeface="Arial"/>
                <a:cs typeface="Arial"/>
                <a:sym typeface="Arial"/>
              </a:rPr>
            </a:br>
            <a:endParaRPr sz="1620" dirty="0"/>
          </a:p>
        </p:txBody>
      </p:sp>
      <p:sp>
        <p:nvSpPr>
          <p:cNvPr id="368" name="Google Shape;368;p53"/>
          <p:cNvSpPr txBox="1">
            <a:spLocks noGrp="1"/>
          </p:cNvSpPr>
          <p:nvPr>
            <p:ph type="body" idx="1"/>
          </p:nvPr>
        </p:nvSpPr>
        <p:spPr>
          <a:xfrm>
            <a:off x="708498" y="1325563"/>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b="1" dirty="0">
                <a:latin typeface="Arial"/>
                <a:ea typeface="Arial"/>
                <a:cs typeface="Arial"/>
                <a:sym typeface="Arial"/>
              </a:rPr>
              <a:t>Sit with a disciplinary stranger</a:t>
            </a:r>
            <a:endParaRPr sz="3600" dirty="0"/>
          </a:p>
          <a:p>
            <a:pPr marL="0" lvl="0" indent="0" algn="ctr" rtl="0">
              <a:lnSpc>
                <a:spcPct val="90000"/>
              </a:lnSpc>
              <a:spcBef>
                <a:spcPts val="1000"/>
              </a:spcBef>
              <a:spcAft>
                <a:spcPts val="0"/>
              </a:spcAft>
              <a:buClr>
                <a:schemeClr val="dk1"/>
              </a:buClr>
              <a:buSzPts val="3600"/>
              <a:buNone/>
            </a:pPr>
            <a:endParaRPr sz="3600" b="1" dirty="0">
              <a:latin typeface="Arial"/>
              <a:ea typeface="Arial"/>
              <a:cs typeface="Arial"/>
              <a:sym typeface="Arial"/>
            </a:endParaRPr>
          </a:p>
          <a:p>
            <a:pPr marL="0" lvl="0" indent="0" algn="ctr" rtl="0">
              <a:lnSpc>
                <a:spcPct val="90000"/>
              </a:lnSpc>
              <a:spcBef>
                <a:spcPts val="1000"/>
              </a:spcBef>
              <a:spcAft>
                <a:spcPts val="0"/>
              </a:spcAft>
              <a:buClr>
                <a:schemeClr val="dk1"/>
              </a:buClr>
              <a:buSzPts val="3600"/>
              <a:buNone/>
            </a:pPr>
            <a:endParaRPr sz="3600" dirty="0"/>
          </a:p>
        </p:txBody>
      </p:sp>
      <p:cxnSp>
        <p:nvCxnSpPr>
          <p:cNvPr id="369" name="Google Shape;369;p53" descr="&quot;&quot;&#10;"/>
          <p:cNvCxnSpPr/>
          <p:nvPr/>
        </p:nvCxnSpPr>
        <p:spPr>
          <a:xfrm>
            <a:off x="0" y="1011936"/>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70" name="Google Shape;370;p53" descr="black and white hands and arms raised"/>
          <p:cNvPicPr preferRelativeResize="0"/>
          <p:nvPr/>
        </p:nvPicPr>
        <p:blipFill rotWithShape="1">
          <a:blip r:embed="rId3">
            <a:alphaModFix/>
          </a:blip>
          <a:srcRect/>
          <a:stretch/>
        </p:blipFill>
        <p:spPr>
          <a:xfrm>
            <a:off x="1066800" y="2195581"/>
            <a:ext cx="10058400" cy="432196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137541" y="-15500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smtClean="0">
                <a:latin typeface="Arial"/>
                <a:ea typeface="Arial"/>
                <a:cs typeface="Arial"/>
                <a:sym typeface="Arial"/>
              </a:rPr>
              <a:t>What is TILT?</a:t>
            </a:r>
            <a:endParaRPr b="1" dirty="0">
              <a:latin typeface="Arial"/>
              <a:ea typeface="Arial"/>
              <a:cs typeface="Arial"/>
              <a:sym typeface="Arial"/>
            </a:endParaRPr>
          </a:p>
        </p:txBody>
      </p:sp>
      <p:sp>
        <p:nvSpPr>
          <p:cNvPr id="202" name="Google Shape;202;p30"/>
          <p:cNvSpPr txBox="1">
            <a:spLocks noGrp="1"/>
          </p:cNvSpPr>
          <p:nvPr>
            <p:ph type="body" idx="1"/>
          </p:nvPr>
        </p:nvSpPr>
        <p:spPr>
          <a:xfrm>
            <a:off x="48229" y="937551"/>
            <a:ext cx="12095542" cy="6186668"/>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chemeClr val="dk1"/>
              </a:buClr>
              <a:buSzPts val="3200"/>
              <a:buChar char="•"/>
            </a:pPr>
            <a:r>
              <a:rPr lang="en-US" sz="3200" dirty="0">
                <a:latin typeface="+mn-lt"/>
                <a:ea typeface="Arial"/>
                <a:cs typeface="Arial"/>
                <a:sym typeface="Arial"/>
              </a:rPr>
              <a:t>Transparent teaching and learning methods (TILT) focus on </a:t>
            </a:r>
            <a:r>
              <a:rPr lang="en-US" sz="3200" i="1" dirty="0">
                <a:latin typeface="+mn-lt"/>
                <a:ea typeface="Arial"/>
                <a:cs typeface="Arial"/>
                <a:sym typeface="Arial"/>
              </a:rPr>
              <a:t>how</a:t>
            </a:r>
            <a:r>
              <a:rPr lang="en-US" sz="3200" dirty="0">
                <a:latin typeface="+mn-lt"/>
                <a:ea typeface="Arial"/>
                <a:cs typeface="Arial"/>
                <a:sym typeface="Arial"/>
              </a:rPr>
              <a:t> and </a:t>
            </a:r>
            <a:r>
              <a:rPr lang="en-US" sz="3200" i="1" dirty="0">
                <a:latin typeface="+mn-lt"/>
                <a:ea typeface="Arial"/>
                <a:cs typeface="Arial"/>
                <a:sym typeface="Arial"/>
              </a:rPr>
              <a:t>why </a:t>
            </a:r>
            <a:r>
              <a:rPr lang="en-US" sz="3200" dirty="0">
                <a:latin typeface="+mn-lt"/>
                <a:ea typeface="Arial"/>
                <a:cs typeface="Arial"/>
                <a:sym typeface="Arial"/>
              </a:rPr>
              <a:t>students are learning course content how they’ll use that learning in their lives after college.</a:t>
            </a:r>
            <a:endParaRPr dirty="0">
              <a:latin typeface="+mn-lt"/>
            </a:endParaRPr>
          </a:p>
          <a:p>
            <a:pPr marL="0" lvl="0" indent="0" algn="l" rtl="0">
              <a:lnSpc>
                <a:spcPct val="110000"/>
              </a:lnSpc>
              <a:spcBef>
                <a:spcPts val="0"/>
              </a:spcBef>
              <a:spcAft>
                <a:spcPts val="0"/>
              </a:spcAft>
              <a:buClr>
                <a:schemeClr val="dk1"/>
              </a:buClr>
              <a:buSzPts val="3200"/>
              <a:buNone/>
            </a:pPr>
            <a:endParaRPr sz="3200" dirty="0">
              <a:latin typeface="+mn-lt"/>
              <a:ea typeface="Arial"/>
              <a:cs typeface="Arial"/>
              <a:sym typeface="Arial"/>
            </a:endParaRPr>
          </a:p>
          <a:p>
            <a:pPr marL="685800" lvl="1" indent="-228600" algn="l" rtl="0">
              <a:lnSpc>
                <a:spcPct val="110000"/>
              </a:lnSpc>
              <a:spcBef>
                <a:spcPts val="0"/>
              </a:spcBef>
              <a:spcAft>
                <a:spcPts val="0"/>
              </a:spcAft>
              <a:buClr>
                <a:schemeClr val="dk1"/>
              </a:buClr>
              <a:buSzPts val="3200"/>
              <a:buChar char="•"/>
            </a:pPr>
            <a:r>
              <a:rPr lang="en-US" sz="3200" dirty="0">
                <a:latin typeface="+mn-lt"/>
                <a:ea typeface="Arial"/>
                <a:cs typeface="Arial"/>
                <a:sym typeface="Arial"/>
              </a:rPr>
              <a:t>TILT method benefits students who are unfamiliar with college success strategies by explicating learning/teaching processes.  </a:t>
            </a:r>
            <a:endParaRPr dirty="0">
              <a:latin typeface="+mn-lt"/>
            </a:endParaRPr>
          </a:p>
          <a:p>
            <a:pPr marL="0" lvl="0" indent="0" algn="l" rtl="0">
              <a:lnSpc>
                <a:spcPct val="110000"/>
              </a:lnSpc>
              <a:spcBef>
                <a:spcPts val="0"/>
              </a:spcBef>
              <a:spcAft>
                <a:spcPts val="0"/>
              </a:spcAft>
              <a:buClr>
                <a:schemeClr val="dk1"/>
              </a:buClr>
              <a:buSzPts val="3200"/>
              <a:buNone/>
            </a:pPr>
            <a:endParaRPr sz="3200" dirty="0">
              <a:latin typeface="+mn-lt"/>
              <a:ea typeface="Arial"/>
              <a:cs typeface="Arial"/>
              <a:sym typeface="Arial"/>
            </a:endParaRPr>
          </a:p>
          <a:p>
            <a:pPr marL="1143000" lvl="2" indent="-228600" algn="l" rtl="0">
              <a:lnSpc>
                <a:spcPct val="110000"/>
              </a:lnSpc>
              <a:spcBef>
                <a:spcPts val="0"/>
              </a:spcBef>
              <a:spcAft>
                <a:spcPts val="0"/>
              </a:spcAft>
              <a:buClr>
                <a:schemeClr val="dk1"/>
              </a:buClr>
              <a:buSzPts val="3200"/>
              <a:buChar char="•"/>
            </a:pPr>
            <a:r>
              <a:rPr lang="en-US" sz="3200" dirty="0">
                <a:latin typeface="+mn-lt"/>
                <a:ea typeface="Arial"/>
                <a:cs typeface="Arial"/>
                <a:sym typeface="Arial"/>
              </a:rPr>
              <a:t>Greater benefits for systemically </a:t>
            </a:r>
            <a:r>
              <a:rPr lang="en-US" sz="3200" dirty="0" smtClean="0">
                <a:latin typeface="+mn-lt"/>
                <a:ea typeface="Arial"/>
                <a:cs typeface="Arial"/>
                <a:sym typeface="Arial"/>
              </a:rPr>
              <a:t>non-dominant </a:t>
            </a:r>
            <a:r>
              <a:rPr lang="en-US" sz="3200" dirty="0">
                <a:latin typeface="+mn-lt"/>
                <a:ea typeface="Arial"/>
                <a:cs typeface="Arial"/>
                <a:sym typeface="Arial"/>
              </a:rPr>
              <a:t>and first-generation students</a:t>
            </a:r>
            <a:br>
              <a:rPr lang="en-US" sz="3200" dirty="0">
                <a:latin typeface="+mn-lt"/>
                <a:ea typeface="Arial"/>
                <a:cs typeface="Arial"/>
                <a:sym typeface="Arial"/>
              </a:rPr>
            </a:br>
            <a:endParaRPr sz="1200" dirty="0">
              <a:latin typeface="+mn-lt"/>
              <a:ea typeface="Arial"/>
              <a:cs typeface="Arial"/>
              <a:sym typeface="Arial"/>
            </a:endParaRPr>
          </a:p>
          <a:p>
            <a:pPr marL="914400" lvl="2" indent="0" algn="l" rtl="0">
              <a:lnSpc>
                <a:spcPct val="110000"/>
              </a:lnSpc>
              <a:spcBef>
                <a:spcPts val="0"/>
              </a:spcBef>
              <a:spcAft>
                <a:spcPts val="0"/>
              </a:spcAft>
              <a:buClr>
                <a:schemeClr val="dk1"/>
              </a:buClr>
              <a:buSzPts val="1200"/>
              <a:buNone/>
            </a:pPr>
            <a:r>
              <a:rPr lang="en-US" sz="1200" dirty="0">
                <a:latin typeface="Arial"/>
                <a:ea typeface="Arial"/>
                <a:cs typeface="Arial"/>
                <a:sym typeface="Arial"/>
              </a:rPr>
              <a:t>*</a:t>
            </a:r>
            <a:r>
              <a:rPr lang="en-US" sz="1200" dirty="0">
                <a:latin typeface="Source Sans Pro"/>
                <a:ea typeface="Source Sans Pro"/>
                <a:cs typeface="Source Sans Pro"/>
                <a:sym typeface="Source Sans Pro"/>
              </a:rPr>
              <a:t>“</a:t>
            </a:r>
            <a:r>
              <a:rPr lang="en-US" sz="1200" b="1" dirty="0">
                <a:latin typeface="Source Sans Pro"/>
                <a:ea typeface="Source Sans Pro"/>
                <a:cs typeface="Source Sans Pro"/>
                <a:sym typeface="Source Sans Pro"/>
              </a:rPr>
              <a:t>Systemically Non-Dominant Populations</a:t>
            </a:r>
            <a:r>
              <a:rPr lang="en-US" sz="1200" dirty="0">
                <a:latin typeface="Source Sans Pro"/>
                <a:ea typeface="Source Sans Pro"/>
                <a:cs typeface="Source Sans Pro"/>
                <a:sym typeface="Source Sans Pro"/>
              </a:rPr>
              <a:t>,” coined by Deb Jenkins.</a:t>
            </a:r>
            <a:r>
              <a:rPr lang="en-US" dirty="0">
                <a:ea typeface="Source Sans Pro"/>
              </a:rPr>
              <a:t> </a:t>
            </a:r>
            <a:r>
              <a:rPr lang="en-US" sz="1200" dirty="0">
                <a:latin typeface="Source Sans Pro"/>
                <a:ea typeface="Source Sans Pro"/>
                <a:cs typeface="Source Sans Pro"/>
                <a:sym typeface="Source Sans Pro"/>
              </a:rPr>
              <a:t>See this article </a:t>
            </a:r>
            <a:r>
              <a:rPr lang="en-US" sz="1200" u="sng" dirty="0">
                <a:solidFill>
                  <a:schemeClr val="hlink"/>
                </a:solidFill>
                <a:latin typeface="Source Sans Pro"/>
                <a:ea typeface="Source Sans Pro"/>
                <a:cs typeface="Source Sans Pro"/>
                <a:sym typeface="Source Sans Pro"/>
                <a:hlinkClick r:id="rId3"/>
              </a:rPr>
              <a:t>explaining the term</a:t>
            </a:r>
            <a:r>
              <a:rPr lang="en-US" sz="1200" dirty="0">
                <a:latin typeface="Source Sans Pro"/>
                <a:ea typeface="Source Sans Pro"/>
                <a:cs typeface="Source Sans Pro"/>
                <a:sym typeface="Source Sans Pro"/>
              </a:rPr>
              <a:t>.</a:t>
            </a:r>
            <a:endParaRPr dirty="0"/>
          </a:p>
          <a:p>
            <a:pPr marL="457200" lvl="1" indent="0" algn="l" rtl="0">
              <a:lnSpc>
                <a:spcPct val="90000"/>
              </a:lnSpc>
              <a:spcBef>
                <a:spcPts val="500"/>
              </a:spcBef>
              <a:spcAft>
                <a:spcPts val="0"/>
              </a:spcAft>
              <a:buClr>
                <a:schemeClr val="dk1"/>
              </a:buClr>
              <a:buSzPts val="1400"/>
              <a:buNone/>
            </a:pPr>
            <a:r>
              <a:rPr lang="en-US" sz="1400" dirty="0">
                <a:latin typeface="Gill Sans"/>
                <a:ea typeface="Gill Sans"/>
                <a:cs typeface="Gill Sans"/>
                <a:sym typeface="Gill Sans"/>
              </a:rPr>
              <a:t>            </a:t>
            </a:r>
            <a:r>
              <a:rPr lang="en-US" sz="1400" dirty="0" err="1">
                <a:latin typeface="Gill Sans"/>
                <a:ea typeface="Gill Sans"/>
                <a:cs typeface="Gill Sans"/>
                <a:sym typeface="Gill Sans"/>
              </a:rPr>
              <a:t>Winkelmes</a:t>
            </a:r>
            <a:r>
              <a:rPr lang="en-US" sz="1400" dirty="0">
                <a:latin typeface="Gill Sans"/>
                <a:ea typeface="Gill Sans"/>
                <a:cs typeface="Gill Sans"/>
                <a:sym typeface="Gill Sans"/>
              </a:rPr>
              <a:t>, MA. “Transparency in Teaching: Faculty Share Data and Improve Students' Learning.” </a:t>
            </a:r>
            <a:r>
              <a:rPr lang="en-US" sz="1400" i="1" dirty="0">
                <a:latin typeface="Gill Sans"/>
                <a:ea typeface="Gill Sans"/>
                <a:cs typeface="Gill Sans"/>
                <a:sym typeface="Gill Sans"/>
              </a:rPr>
              <a:t>Liberal Education </a:t>
            </a:r>
            <a:r>
              <a:rPr lang="en-US" sz="1400" dirty="0">
                <a:latin typeface="Gill Sans"/>
                <a:ea typeface="Gill Sans"/>
                <a:cs typeface="Gill Sans"/>
                <a:sym typeface="Gill Sans"/>
              </a:rPr>
              <a:t>99, 2 (Spring 2013). </a:t>
            </a:r>
            <a:endParaRPr dirty="0"/>
          </a:p>
          <a:p>
            <a:pPr marL="457200" lvl="1" indent="0" algn="l" rtl="0">
              <a:lnSpc>
                <a:spcPct val="90000"/>
              </a:lnSpc>
              <a:spcBef>
                <a:spcPts val="500"/>
              </a:spcBef>
              <a:spcAft>
                <a:spcPts val="0"/>
              </a:spcAft>
              <a:buClr>
                <a:schemeClr val="dk1"/>
              </a:buClr>
              <a:buSzPts val="1400"/>
              <a:buNone/>
            </a:pPr>
            <a:endParaRPr sz="1400" dirty="0"/>
          </a:p>
          <a:p>
            <a:pPr marL="0" lvl="0" indent="0" algn="r" rtl="0">
              <a:lnSpc>
                <a:spcPct val="110000"/>
              </a:lnSpc>
              <a:spcBef>
                <a:spcPts val="0"/>
              </a:spcBef>
              <a:spcAft>
                <a:spcPts val="0"/>
              </a:spcAft>
              <a:buClr>
                <a:schemeClr val="dk1"/>
              </a:buClr>
              <a:buSzPts val="1400"/>
              <a:buNone/>
            </a:pPr>
            <a:r>
              <a:rPr lang="en-US" sz="1400" dirty="0">
                <a:latin typeface="Arial"/>
                <a:ea typeface="Arial"/>
                <a:cs typeface="Arial"/>
                <a:sym typeface="Arial"/>
              </a:rPr>
              <a:t>							</a:t>
            </a:r>
            <a:endParaRPr dirty="0"/>
          </a:p>
          <a:p>
            <a:pPr marL="0" lvl="0" indent="0" algn="r" rtl="0">
              <a:lnSpc>
                <a:spcPct val="110000"/>
              </a:lnSpc>
              <a:spcBef>
                <a:spcPts val="0"/>
              </a:spcBef>
              <a:spcAft>
                <a:spcPts val="0"/>
              </a:spcAft>
              <a:buClr>
                <a:schemeClr val="dk1"/>
              </a:buClr>
              <a:buSzPts val="3200"/>
              <a:buNone/>
            </a:pPr>
            <a:endParaRPr sz="3200" dirty="0">
              <a:solidFill>
                <a:srgbClr val="0000FF"/>
              </a:solidFill>
              <a:latin typeface="Arial"/>
              <a:ea typeface="Arial"/>
              <a:cs typeface="Arial"/>
              <a:sym typeface="Arial"/>
            </a:endParaRPr>
          </a:p>
          <a:p>
            <a:pPr marL="0" lvl="0" indent="0" algn="r" rtl="0">
              <a:lnSpc>
                <a:spcPct val="110000"/>
              </a:lnSpc>
              <a:spcBef>
                <a:spcPts val="0"/>
              </a:spcBef>
              <a:spcAft>
                <a:spcPts val="0"/>
              </a:spcAft>
              <a:buClr>
                <a:schemeClr val="dk1"/>
              </a:buClr>
              <a:buSzPts val="3200"/>
              <a:buNone/>
            </a:pPr>
            <a:endParaRPr sz="3200" dirty="0">
              <a:solidFill>
                <a:srgbClr val="0000FF"/>
              </a:solidFill>
              <a:latin typeface="Arial"/>
              <a:ea typeface="Arial"/>
              <a:cs typeface="Arial"/>
              <a:sym typeface="Arial"/>
            </a:endParaRPr>
          </a:p>
          <a:p>
            <a:pPr marL="0" lvl="0" indent="0" algn="r" rtl="0">
              <a:lnSpc>
                <a:spcPct val="110000"/>
              </a:lnSpc>
              <a:spcBef>
                <a:spcPts val="0"/>
              </a:spcBef>
              <a:spcAft>
                <a:spcPts val="0"/>
              </a:spcAft>
              <a:buClr>
                <a:schemeClr val="dk1"/>
              </a:buClr>
              <a:buSzPts val="3200"/>
              <a:buNone/>
            </a:pPr>
            <a:endParaRPr sz="3200" dirty="0">
              <a:solidFill>
                <a:srgbClr val="0000FF"/>
              </a:solidFill>
              <a:latin typeface="Arial"/>
              <a:ea typeface="Arial"/>
              <a:cs typeface="Arial"/>
              <a:sym typeface="Arial"/>
            </a:endParaRPr>
          </a:p>
          <a:p>
            <a:pPr marL="457200" lvl="1" indent="0" algn="l" rtl="0">
              <a:lnSpc>
                <a:spcPct val="110000"/>
              </a:lnSpc>
              <a:spcBef>
                <a:spcPts val="0"/>
              </a:spcBef>
              <a:spcAft>
                <a:spcPts val="0"/>
              </a:spcAft>
              <a:buClr>
                <a:schemeClr val="dk1"/>
              </a:buClr>
              <a:buSzPts val="3200"/>
              <a:buNone/>
            </a:pPr>
            <a:endParaRPr sz="3200" dirty="0">
              <a:latin typeface="Arial"/>
              <a:ea typeface="Arial"/>
              <a:cs typeface="Arial"/>
              <a:sym typeface="Arial"/>
            </a:endParaRPr>
          </a:p>
          <a:p>
            <a:pPr marL="0" lvl="0" indent="0" algn="r" rtl="0">
              <a:lnSpc>
                <a:spcPct val="110000"/>
              </a:lnSpc>
              <a:spcBef>
                <a:spcPts val="0"/>
              </a:spcBef>
              <a:spcAft>
                <a:spcPts val="0"/>
              </a:spcAft>
              <a:buClr>
                <a:schemeClr val="dk1"/>
              </a:buClr>
              <a:buSzPts val="3200"/>
              <a:buNone/>
            </a:pPr>
            <a:endParaRPr sz="3200" dirty="0">
              <a:solidFill>
                <a:srgbClr val="0000FF"/>
              </a:solidFill>
              <a:latin typeface="Gill Sans"/>
              <a:ea typeface="Gill Sans"/>
              <a:cs typeface="Gill Sans"/>
              <a:sym typeface="Gill Sans"/>
            </a:endParaRPr>
          </a:p>
          <a:p>
            <a:pPr marL="0" lvl="0" indent="0" algn="r" rtl="0">
              <a:lnSpc>
                <a:spcPct val="110000"/>
              </a:lnSpc>
              <a:spcBef>
                <a:spcPts val="0"/>
              </a:spcBef>
              <a:spcAft>
                <a:spcPts val="0"/>
              </a:spcAft>
              <a:buClr>
                <a:schemeClr val="dk1"/>
              </a:buClr>
              <a:buSzPts val="3200"/>
              <a:buNone/>
            </a:pPr>
            <a:endParaRPr sz="3200" dirty="0">
              <a:solidFill>
                <a:srgbClr val="0000FF"/>
              </a:solidFill>
              <a:latin typeface="Gill Sans"/>
              <a:ea typeface="Gill Sans"/>
              <a:cs typeface="Gill Sans"/>
              <a:sym typeface="Gill Sans"/>
            </a:endParaRPr>
          </a:p>
          <a:p>
            <a:pPr marL="228600" lvl="0" indent="-25400" algn="l" rtl="0">
              <a:lnSpc>
                <a:spcPct val="90000"/>
              </a:lnSpc>
              <a:spcBef>
                <a:spcPts val="1000"/>
              </a:spcBef>
              <a:spcAft>
                <a:spcPts val="0"/>
              </a:spcAft>
              <a:buClr>
                <a:schemeClr val="dk1"/>
              </a:buClr>
              <a:buSzPts val="3200"/>
              <a:buNone/>
            </a:pPr>
            <a:endParaRPr sz="3200" dirty="0"/>
          </a:p>
        </p:txBody>
      </p:sp>
      <p:cxnSp>
        <p:nvCxnSpPr>
          <p:cNvPr id="203" name="Google Shape;203;p30" descr="&quot;&quot;&#10;"/>
          <p:cNvCxnSpPr/>
          <p:nvPr/>
        </p:nvCxnSpPr>
        <p:spPr>
          <a:xfrm>
            <a:off x="0" y="937551"/>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5"/>
          <p:cNvSpPr txBox="1">
            <a:spLocks noGrp="1"/>
          </p:cNvSpPr>
          <p:nvPr>
            <p:ph type="title"/>
          </p:nvPr>
        </p:nvSpPr>
        <p:spPr>
          <a:xfrm>
            <a:off x="838200" y="-5538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Roles</a:t>
            </a:r>
            <a:endParaRPr b="1" dirty="0">
              <a:latin typeface="Arial"/>
              <a:ea typeface="Arial"/>
              <a:cs typeface="Arial"/>
              <a:sym typeface="Arial"/>
            </a:endParaRPr>
          </a:p>
        </p:txBody>
      </p:sp>
      <p:sp>
        <p:nvSpPr>
          <p:cNvPr id="383" name="Google Shape;383;p55"/>
          <p:cNvSpPr txBox="1">
            <a:spLocks noGrp="1"/>
          </p:cNvSpPr>
          <p:nvPr>
            <p:ph type="body" idx="1"/>
          </p:nvPr>
        </p:nvSpPr>
        <p:spPr>
          <a:xfrm>
            <a:off x="274478" y="1545761"/>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200" b="1" dirty="0">
                <a:latin typeface="Arial"/>
                <a:ea typeface="Arial"/>
                <a:cs typeface="Arial"/>
                <a:sym typeface="Arial"/>
              </a:rPr>
              <a:t>As a novice student…</a:t>
            </a:r>
            <a:endParaRPr sz="3200" dirty="0"/>
          </a:p>
          <a:p>
            <a:pPr marL="457200" lvl="1" indent="0" algn="l" rtl="0">
              <a:lnSpc>
                <a:spcPct val="90000"/>
              </a:lnSpc>
              <a:spcBef>
                <a:spcPts val="500"/>
              </a:spcBef>
              <a:spcAft>
                <a:spcPts val="0"/>
              </a:spcAft>
              <a:buClr>
                <a:schemeClr val="dk1"/>
              </a:buClr>
              <a:buSzPts val="3200"/>
              <a:buNone/>
            </a:pPr>
            <a:r>
              <a:rPr lang="en-US" sz="3200" dirty="0">
                <a:latin typeface="Arial"/>
                <a:ea typeface="Arial"/>
                <a:cs typeface="Arial"/>
                <a:sym typeface="Arial"/>
              </a:rPr>
              <a:t>Respond to the prompts for each phase as a novice student.  </a:t>
            </a:r>
            <a:endParaRPr sz="3200" dirty="0">
              <a:latin typeface="Arial"/>
              <a:ea typeface="Arial"/>
              <a:cs typeface="Arial"/>
              <a:sym typeface="Arial"/>
            </a:endParaRPr>
          </a:p>
          <a:p>
            <a:pPr marL="457200" lvl="1" indent="0" algn="l" rtl="0">
              <a:lnSpc>
                <a:spcPct val="90000"/>
              </a:lnSpc>
              <a:spcBef>
                <a:spcPts val="500"/>
              </a:spcBef>
              <a:spcAft>
                <a:spcPts val="0"/>
              </a:spcAft>
              <a:buClr>
                <a:schemeClr val="dk1"/>
              </a:buClr>
              <a:buSzPts val="3200"/>
              <a:buNone/>
            </a:pPr>
            <a:endParaRPr sz="32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3600"/>
              <a:buChar char="•"/>
            </a:pPr>
            <a:r>
              <a:rPr lang="en-US" sz="3600" b="1" dirty="0">
                <a:latin typeface="Arial"/>
                <a:ea typeface="Arial"/>
                <a:cs typeface="Arial"/>
                <a:sym typeface="Arial"/>
              </a:rPr>
              <a:t>As the author…</a:t>
            </a:r>
            <a:endParaRPr dirty="0"/>
          </a:p>
          <a:p>
            <a:pPr marL="457200" lvl="1" indent="0" algn="l" rtl="0">
              <a:lnSpc>
                <a:spcPct val="90000"/>
              </a:lnSpc>
              <a:spcBef>
                <a:spcPts val="500"/>
              </a:spcBef>
              <a:spcAft>
                <a:spcPts val="0"/>
              </a:spcAft>
              <a:buClr>
                <a:schemeClr val="dk1"/>
              </a:buClr>
              <a:buSzPts val="3200"/>
              <a:buNone/>
            </a:pPr>
            <a:r>
              <a:rPr lang="en-US" sz="3200" dirty="0">
                <a:latin typeface="Arial"/>
                <a:ea typeface="Arial"/>
                <a:cs typeface="Arial"/>
                <a:sym typeface="Arial"/>
              </a:rPr>
              <a:t>Listen and observe. </a:t>
            </a:r>
            <a:r>
              <a:rPr lang="en-US" sz="3200" b="1" dirty="0">
                <a:latin typeface="Arial"/>
                <a:ea typeface="Arial"/>
                <a:cs typeface="Arial"/>
                <a:sym typeface="Arial"/>
              </a:rPr>
              <a:t>Do not coach or explain. </a:t>
            </a:r>
            <a:endParaRPr sz="3200" b="1" dirty="0">
              <a:latin typeface="Arial"/>
              <a:ea typeface="Arial"/>
              <a:cs typeface="Arial"/>
              <a:sym typeface="Arial"/>
            </a:endParaRPr>
          </a:p>
          <a:p>
            <a:pPr marL="457200" lvl="1" indent="0" algn="l" rtl="0">
              <a:lnSpc>
                <a:spcPct val="90000"/>
              </a:lnSpc>
              <a:spcBef>
                <a:spcPts val="500"/>
              </a:spcBef>
              <a:spcAft>
                <a:spcPts val="0"/>
              </a:spcAft>
              <a:buClr>
                <a:schemeClr val="dk1"/>
              </a:buClr>
              <a:buSzPts val="3200"/>
              <a:buNone/>
            </a:pPr>
            <a:endParaRPr sz="3200" b="1" dirty="0">
              <a:latin typeface="Arial"/>
              <a:ea typeface="Arial"/>
              <a:cs typeface="Arial"/>
              <a:sym typeface="Arial"/>
            </a:endParaRPr>
          </a:p>
        </p:txBody>
      </p:sp>
      <p:cxnSp>
        <p:nvCxnSpPr>
          <p:cNvPr id="384" name="Google Shape;384;p55" descr="&quot;&quot;&#10;e"/>
          <p:cNvCxnSpPr/>
          <p:nvPr/>
        </p:nvCxnSpPr>
        <p:spPr>
          <a:xfrm>
            <a:off x="0" y="994586"/>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2" name="Picture 1"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572" y="1270174"/>
            <a:ext cx="6517128" cy="431934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Step 3 </a:t>
            </a:r>
            <a:r>
              <a:rPr lang="en-US" sz="4000" b="1" dirty="0">
                <a:latin typeface="Arial"/>
                <a:ea typeface="Arial"/>
                <a:cs typeface="Arial"/>
                <a:sym typeface="Arial"/>
              </a:rPr>
              <a:t/>
            </a:r>
            <a:br>
              <a:rPr lang="en-US" sz="4000" b="1" dirty="0">
                <a:latin typeface="Arial"/>
                <a:ea typeface="Arial"/>
                <a:cs typeface="Arial"/>
                <a:sym typeface="Arial"/>
              </a:rPr>
            </a:br>
            <a:endParaRPr sz="4000" b="1" dirty="0">
              <a:latin typeface="Arial"/>
              <a:ea typeface="Arial"/>
              <a:cs typeface="Arial"/>
              <a:sym typeface="Arial"/>
            </a:endParaRPr>
          </a:p>
        </p:txBody>
      </p:sp>
      <p:sp>
        <p:nvSpPr>
          <p:cNvPr id="397" name="Google Shape;397;p57"/>
          <p:cNvSpPr txBox="1">
            <a:spLocks noGrp="1"/>
          </p:cNvSpPr>
          <p:nvPr>
            <p:ph type="body" idx="1"/>
          </p:nvPr>
        </p:nvSpPr>
        <p:spPr>
          <a:xfrm>
            <a:off x="-310211" y="1616286"/>
            <a:ext cx="6406211"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dirty="0"/>
              <a:t/>
            </a:r>
            <a:br>
              <a:rPr lang="en-US" dirty="0"/>
            </a:br>
            <a:r>
              <a:rPr lang="en-US" dirty="0"/>
              <a:t/>
            </a:r>
            <a:br>
              <a:rPr lang="en-US" dirty="0"/>
            </a:br>
            <a:r>
              <a:rPr lang="en-US" sz="3200" b="1" dirty="0">
                <a:latin typeface="Arial"/>
                <a:ea typeface="Arial"/>
                <a:cs typeface="Arial"/>
                <a:sym typeface="Arial"/>
              </a:rPr>
              <a:t>Describe Your Assignment</a:t>
            </a:r>
            <a:endParaRPr sz="3200" dirty="0"/>
          </a:p>
          <a:p>
            <a:pPr marL="0" lvl="0" indent="0" algn="ctr" rtl="0">
              <a:lnSpc>
                <a:spcPct val="90000"/>
              </a:lnSpc>
              <a:spcBef>
                <a:spcPts val="1000"/>
              </a:spcBef>
              <a:spcAft>
                <a:spcPts val="0"/>
              </a:spcAft>
              <a:buClr>
                <a:schemeClr val="dk1"/>
              </a:buClr>
              <a:buSzPts val="3600"/>
              <a:buNone/>
            </a:pPr>
            <a:r>
              <a:rPr lang="en-US" sz="3200" b="1" dirty="0">
                <a:latin typeface="Arial"/>
                <a:ea typeface="Arial"/>
                <a:cs typeface="Arial"/>
                <a:sym typeface="Arial"/>
              </a:rPr>
              <a:t>2 MINUTE EACH</a:t>
            </a:r>
            <a:endParaRPr sz="3200" dirty="0"/>
          </a:p>
        </p:txBody>
      </p:sp>
      <p:cxnSp>
        <p:nvCxnSpPr>
          <p:cNvPr id="398" name="Google Shape;398;p57" descr="&quot;&quot;&#10;"/>
          <p:cNvCxnSpPr/>
          <p:nvPr/>
        </p:nvCxnSpPr>
        <p:spPr>
          <a:xfrm>
            <a:off x="0" y="1264793"/>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6" name="Picture 5"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318" y="819316"/>
            <a:ext cx="6511165" cy="431539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Step 4 </a:t>
            </a:r>
            <a:r>
              <a:rPr lang="en-US" sz="4000" b="1" dirty="0">
                <a:latin typeface="Arial"/>
                <a:ea typeface="Arial"/>
                <a:cs typeface="Arial"/>
                <a:sym typeface="Arial"/>
              </a:rPr>
              <a:t/>
            </a:r>
            <a:br>
              <a:rPr lang="en-US" sz="4000" b="1" dirty="0">
                <a:latin typeface="Arial"/>
                <a:ea typeface="Arial"/>
                <a:cs typeface="Arial"/>
                <a:sym typeface="Arial"/>
              </a:rPr>
            </a:br>
            <a:endParaRPr sz="4000" b="1" dirty="0">
              <a:latin typeface="Arial"/>
              <a:ea typeface="Arial"/>
              <a:cs typeface="Arial"/>
              <a:sym typeface="Arial"/>
            </a:endParaRPr>
          </a:p>
        </p:txBody>
      </p:sp>
      <p:sp>
        <p:nvSpPr>
          <p:cNvPr id="397" name="Google Shape;397;p57"/>
          <p:cNvSpPr txBox="1">
            <a:spLocks noGrp="1"/>
          </p:cNvSpPr>
          <p:nvPr>
            <p:ph type="body" idx="1"/>
          </p:nvPr>
        </p:nvSpPr>
        <p:spPr>
          <a:xfrm>
            <a:off x="-310211" y="1069903"/>
            <a:ext cx="6406211" cy="4351338"/>
          </a:xfrm>
          <a:prstGeom prst="rect">
            <a:avLst/>
          </a:prstGeom>
          <a:noFill/>
          <a:ln>
            <a:noFill/>
          </a:ln>
        </p:spPr>
        <p:txBody>
          <a:bodyPr spcFirstLastPara="1" wrap="square" lIns="91425" tIns="45700" rIns="91425" bIns="45700" anchor="t" anchorCtr="0">
            <a:noAutofit/>
          </a:bodyPr>
          <a:lstStyle/>
          <a:p>
            <a:pPr marL="400050" lvl="1" indent="0" algn="ctr">
              <a:spcBef>
                <a:spcPts val="0"/>
              </a:spcBef>
              <a:buSzPts val="3200"/>
              <a:buNone/>
            </a:pPr>
            <a:r>
              <a:rPr lang="en-US" dirty="0"/>
              <a:t/>
            </a:r>
            <a:br>
              <a:rPr lang="en-US" dirty="0"/>
            </a:br>
            <a:r>
              <a:rPr lang="en-US" dirty="0"/>
              <a:t/>
            </a:r>
            <a:br>
              <a:rPr lang="en-US" dirty="0"/>
            </a:br>
            <a:r>
              <a:rPr lang="en-US" sz="3600" b="1" dirty="0">
                <a:latin typeface="Arial"/>
                <a:ea typeface="Arial"/>
                <a:cs typeface="Arial"/>
                <a:sym typeface="Arial"/>
              </a:rPr>
              <a:t>Feedback on the Purpose</a:t>
            </a:r>
          </a:p>
          <a:p>
            <a:pPr marL="400050" lvl="1" indent="0" algn="ctr">
              <a:spcBef>
                <a:spcPts val="0"/>
              </a:spcBef>
              <a:buSzPts val="3200"/>
              <a:buNone/>
            </a:pPr>
            <a:endParaRPr lang="en-US" sz="3200" b="1" dirty="0">
              <a:latin typeface="Arial"/>
              <a:ea typeface="Arial"/>
              <a:cs typeface="Arial"/>
              <a:sym typeface="Arial"/>
            </a:endParaRPr>
          </a:p>
          <a:p>
            <a:pPr marL="400050" lvl="1" indent="0" algn="ctr">
              <a:spcBef>
                <a:spcPts val="0"/>
              </a:spcBef>
              <a:buSzPts val="3200"/>
              <a:buNone/>
            </a:pPr>
            <a:r>
              <a:rPr lang="en-US" sz="3200" b="1" dirty="0">
                <a:latin typeface="Arial"/>
                <a:ea typeface="Arial"/>
                <a:cs typeface="Arial"/>
                <a:sym typeface="Arial"/>
              </a:rPr>
              <a:t>As a novice student, offer feedback on the </a:t>
            </a:r>
            <a:r>
              <a:rPr lang="en-US" sz="3200" b="1" u="sng" dirty="0">
                <a:solidFill>
                  <a:srgbClr val="C55A11"/>
                </a:solidFill>
                <a:latin typeface="Arial"/>
                <a:ea typeface="Arial"/>
                <a:cs typeface="Arial"/>
                <a:sym typeface="Arial"/>
              </a:rPr>
              <a:t>Purpose </a:t>
            </a:r>
            <a:br>
              <a:rPr lang="en-US" sz="3200" b="1" u="sng" dirty="0">
                <a:solidFill>
                  <a:srgbClr val="C55A11"/>
                </a:solidFill>
                <a:latin typeface="Arial"/>
                <a:ea typeface="Arial"/>
                <a:cs typeface="Arial"/>
                <a:sym typeface="Arial"/>
              </a:rPr>
            </a:br>
            <a:r>
              <a:rPr lang="en-US" sz="3200" b="1" u="sng" dirty="0">
                <a:solidFill>
                  <a:srgbClr val="C55A11"/>
                </a:solidFill>
                <a:latin typeface="Arial"/>
                <a:ea typeface="Arial"/>
                <a:cs typeface="Arial"/>
                <a:sym typeface="Arial"/>
              </a:rPr>
              <a:t/>
            </a:r>
            <a:br>
              <a:rPr lang="en-US" sz="3200" b="1" u="sng" dirty="0">
                <a:solidFill>
                  <a:srgbClr val="C55A11"/>
                </a:solidFill>
                <a:latin typeface="Arial"/>
                <a:ea typeface="Arial"/>
                <a:cs typeface="Arial"/>
                <a:sym typeface="Arial"/>
              </a:rPr>
            </a:br>
            <a:r>
              <a:rPr lang="en-US" sz="3200" b="1" dirty="0">
                <a:latin typeface="Arial"/>
                <a:ea typeface="Arial"/>
                <a:cs typeface="Arial"/>
                <a:sym typeface="Arial"/>
              </a:rPr>
              <a:t>(2 min per assignment)</a:t>
            </a:r>
            <a:endParaRPr sz="3200" dirty="0"/>
          </a:p>
        </p:txBody>
      </p:sp>
      <p:cxnSp>
        <p:nvCxnSpPr>
          <p:cNvPr id="398" name="Google Shape;398;p57" descr="&quot;&quot;&#10;"/>
          <p:cNvCxnSpPr/>
          <p:nvPr/>
        </p:nvCxnSpPr>
        <p:spPr>
          <a:xfrm>
            <a:off x="0" y="1264793"/>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6" name="Picture 5"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318" y="819316"/>
            <a:ext cx="6511165" cy="4315392"/>
          </a:xfrm>
          <a:prstGeom prst="rect">
            <a:avLst/>
          </a:prstGeom>
        </p:spPr>
      </p:pic>
    </p:spTree>
    <p:extLst>
      <p:ext uri="{BB962C8B-B14F-4D97-AF65-F5344CB8AC3E}">
        <p14:creationId xmlns:p14="http://schemas.microsoft.com/office/powerpoint/2010/main" val="3000361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36" y="300759"/>
            <a:ext cx="11360800" cy="763600"/>
          </a:xfrm>
        </p:spPr>
        <p:txBody>
          <a:bodyPr/>
          <a:lstStyle/>
          <a:p>
            <a:pPr algn="ctr"/>
            <a:r>
              <a:rPr lang="en-US" dirty="0">
                <a:latin typeface="+mn-lt"/>
              </a:rPr>
              <a:t>Feed Back Questions</a:t>
            </a:r>
          </a:p>
        </p:txBody>
      </p:sp>
      <p:sp>
        <p:nvSpPr>
          <p:cNvPr id="3" name="Text Placeholder 2"/>
          <p:cNvSpPr>
            <a:spLocks noGrp="1"/>
          </p:cNvSpPr>
          <p:nvPr>
            <p:ph type="body" idx="1"/>
          </p:nvPr>
        </p:nvSpPr>
        <p:spPr/>
        <p:txBody>
          <a:bodyPr/>
          <a:lstStyle/>
          <a:p>
            <a:pPr marL="800100" lvl="2" indent="0">
              <a:spcBef>
                <a:spcPts val="500"/>
              </a:spcBef>
              <a:buSzPts val="3200"/>
              <a:buNone/>
            </a:pPr>
            <a:r>
              <a:rPr lang="en-US" sz="3200" b="1" dirty="0">
                <a:solidFill>
                  <a:srgbClr val="262626"/>
                </a:solidFill>
                <a:latin typeface="Arial"/>
                <a:ea typeface="Arial"/>
                <a:cs typeface="Arial"/>
                <a:sym typeface="Arial"/>
              </a:rPr>
              <a:t>Five years after taking this course:</a:t>
            </a:r>
            <a:br>
              <a:rPr lang="en-US" sz="3200" b="1" dirty="0">
                <a:solidFill>
                  <a:srgbClr val="262626"/>
                </a:solidFill>
                <a:latin typeface="Arial"/>
                <a:ea typeface="Arial"/>
                <a:cs typeface="Arial"/>
                <a:sym typeface="Arial"/>
              </a:rPr>
            </a:br>
            <a:endParaRPr lang="en-US" sz="3200" dirty="0"/>
          </a:p>
          <a:p>
            <a:pPr marL="1257300" lvl="2" indent="-457200">
              <a:buSzPts val="3200"/>
              <a:buFont typeface="Arial" panose="020B0604020202020204" pitchFamily="34" charset="0"/>
              <a:buChar char="•"/>
            </a:pPr>
            <a:r>
              <a:rPr lang="en-US" sz="3200" dirty="0">
                <a:latin typeface="Arial"/>
                <a:ea typeface="Arial"/>
                <a:cs typeface="Arial"/>
                <a:sym typeface="Arial"/>
              </a:rPr>
              <a:t>what essential </a:t>
            </a:r>
            <a:r>
              <a:rPr lang="en-US" sz="3200" b="1" dirty="0">
                <a:latin typeface="Arial"/>
                <a:ea typeface="Arial"/>
                <a:cs typeface="Arial"/>
                <a:sym typeface="Arial"/>
              </a:rPr>
              <a:t>knowledge</a:t>
            </a:r>
            <a:r>
              <a:rPr lang="en-US" sz="3200" dirty="0">
                <a:latin typeface="Arial"/>
                <a:ea typeface="Arial"/>
                <a:cs typeface="Arial"/>
                <a:sym typeface="Arial"/>
              </a:rPr>
              <a:t> will I, as a student, retain from doing this assignment?</a:t>
            </a:r>
            <a:endParaRPr lang="en-US" sz="3200" dirty="0"/>
          </a:p>
          <a:p>
            <a:pPr marL="1257300" lvl="2" indent="-457200">
              <a:buSzPts val="3200"/>
              <a:buFont typeface="Arial" panose="020B0604020202020204" pitchFamily="34" charset="0"/>
              <a:buChar char="•"/>
            </a:pPr>
            <a:r>
              <a:rPr lang="en-US" sz="3200" dirty="0">
                <a:latin typeface="Arial"/>
                <a:ea typeface="Arial"/>
                <a:cs typeface="Arial"/>
                <a:sym typeface="Arial"/>
              </a:rPr>
              <a:t>what </a:t>
            </a:r>
            <a:r>
              <a:rPr lang="en-US" sz="3200" b="1" dirty="0">
                <a:latin typeface="Arial"/>
                <a:ea typeface="Arial"/>
                <a:cs typeface="Arial"/>
                <a:sym typeface="Arial"/>
              </a:rPr>
              <a:t>skills</a:t>
            </a:r>
            <a:r>
              <a:rPr lang="en-US" sz="3200" dirty="0">
                <a:latin typeface="Arial"/>
                <a:ea typeface="Arial"/>
                <a:cs typeface="Arial"/>
                <a:sym typeface="Arial"/>
              </a:rPr>
              <a:t> will I, as a student, be able to perform because I will practice doing this assignment?</a:t>
            </a:r>
          </a:p>
          <a:p>
            <a:pPr marL="1257300" lvl="2" indent="-457200">
              <a:buSzPts val="3200"/>
              <a:buFont typeface="Arial" panose="020B0604020202020204" pitchFamily="34" charset="0"/>
              <a:buChar char="•"/>
            </a:pPr>
            <a:r>
              <a:rPr lang="en-US" sz="3200" dirty="0">
                <a:latin typeface="Arial"/>
                <a:ea typeface="Arial"/>
                <a:cs typeface="Arial"/>
                <a:sym typeface="Arial"/>
              </a:rPr>
              <a:t>as a student, how can use these in my life beyond the context of this course and beyond college?</a:t>
            </a:r>
          </a:p>
          <a:p>
            <a:pPr marL="800100" lvl="2" indent="0" algn="ctr">
              <a:buSzPts val="3200"/>
              <a:buNone/>
            </a:pPr>
            <a:r>
              <a:rPr lang="en-US" sz="3200" b="1" dirty="0">
                <a:latin typeface="Arial"/>
                <a:ea typeface="Arial"/>
                <a:cs typeface="Arial"/>
                <a:sym typeface="Arial"/>
              </a:rPr>
              <a:t>(2 min per assignment) </a:t>
            </a:r>
            <a:endParaRPr lang="en-US" sz="3200" dirty="0"/>
          </a:p>
          <a:p>
            <a:endParaRPr lang="en-US" dirty="0"/>
          </a:p>
        </p:txBody>
      </p:sp>
      <p:cxnSp>
        <p:nvCxnSpPr>
          <p:cNvPr id="4" name="Google Shape;405;p58" descr="&quot;&quot;&#10;"/>
          <p:cNvCxnSpPr/>
          <p:nvPr/>
        </p:nvCxnSpPr>
        <p:spPr>
          <a:xfrm>
            <a:off x="0" y="1283682"/>
            <a:ext cx="12192000" cy="0"/>
          </a:xfrm>
          <a:prstGeom prst="straightConnector1">
            <a:avLst/>
          </a:prstGeom>
          <a:noFill/>
          <a:ln w="571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601690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Step 5</a:t>
            </a:r>
            <a:r>
              <a:rPr lang="en-US" sz="3600" b="1" dirty="0">
                <a:latin typeface="Arial"/>
                <a:ea typeface="Arial"/>
                <a:cs typeface="Arial"/>
                <a:sym typeface="Arial"/>
              </a:rPr>
              <a:t/>
            </a:r>
            <a:br>
              <a:rPr lang="en-US" sz="3600" b="1" dirty="0">
                <a:latin typeface="Arial"/>
                <a:ea typeface="Arial"/>
                <a:cs typeface="Arial"/>
                <a:sym typeface="Arial"/>
              </a:rPr>
            </a:br>
            <a:endParaRPr sz="3959" dirty="0"/>
          </a:p>
        </p:txBody>
      </p:sp>
      <p:sp>
        <p:nvSpPr>
          <p:cNvPr id="411" name="Google Shape;411;p59"/>
          <p:cNvSpPr txBox="1">
            <a:spLocks noGrp="1"/>
          </p:cNvSpPr>
          <p:nvPr>
            <p:ph type="body" idx="1"/>
          </p:nvPr>
        </p:nvSpPr>
        <p:spPr>
          <a:xfrm>
            <a:off x="838200" y="2506662"/>
            <a:ext cx="5181600" cy="4351338"/>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600"/>
              <a:buNone/>
            </a:pPr>
            <a:r>
              <a:rPr lang="en-US" sz="3200" b="1" dirty="0">
                <a:latin typeface="Arial"/>
                <a:ea typeface="Arial"/>
                <a:cs typeface="Arial"/>
                <a:sym typeface="Arial"/>
              </a:rPr>
              <a:t>Reflection on Purpose</a:t>
            </a:r>
            <a:br>
              <a:rPr lang="en-US" sz="3200" b="1" dirty="0">
                <a:latin typeface="Arial"/>
                <a:ea typeface="Arial"/>
                <a:cs typeface="Arial"/>
                <a:sym typeface="Arial"/>
              </a:rPr>
            </a:br>
            <a:r>
              <a:rPr lang="en-US" sz="3200" dirty="0"/>
              <a:t/>
            </a:r>
            <a:br>
              <a:rPr lang="en-US" sz="3200" dirty="0"/>
            </a:br>
            <a:r>
              <a:rPr lang="en-US" sz="3200" dirty="0">
                <a:latin typeface="Arial"/>
                <a:ea typeface="Arial"/>
                <a:cs typeface="Arial"/>
                <a:sym typeface="Arial"/>
              </a:rPr>
              <a:t>2 minutes</a:t>
            </a:r>
            <a:endParaRPr sz="3200" dirty="0">
              <a:latin typeface="Arial"/>
              <a:ea typeface="Arial"/>
              <a:cs typeface="Arial"/>
              <a:sym typeface="Arial"/>
            </a:endParaRPr>
          </a:p>
        </p:txBody>
      </p:sp>
      <p:cxnSp>
        <p:nvCxnSpPr>
          <p:cNvPr id="412" name="Google Shape;412;p59" descr="&quot;&quot;&#10;"/>
          <p:cNvCxnSpPr/>
          <p:nvPr/>
        </p:nvCxnSpPr>
        <p:spPr>
          <a:xfrm>
            <a:off x="0" y="1337241"/>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 name="Picture 2" descr="A cat looking in a mirror and seeing a tig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690688"/>
            <a:ext cx="4274527" cy="495597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2"/>
          <p:cNvSpPr txBox="1">
            <a:spLocks noGrp="1"/>
          </p:cNvSpPr>
          <p:nvPr>
            <p:ph type="title"/>
          </p:nvPr>
        </p:nvSpPr>
        <p:spPr>
          <a:xfrm>
            <a:off x="471886" y="408350"/>
            <a:ext cx="10515600" cy="1325563"/>
          </a:xfrm>
          <a:prstGeom prst="rect">
            <a:avLst/>
          </a:prstGeom>
          <a:noFill/>
          <a:ln>
            <a:noFill/>
          </a:ln>
        </p:spPr>
        <p:txBody>
          <a:bodyPr spcFirstLastPara="1" wrap="square" lIns="91425" tIns="45700" rIns="91425" bIns="45700" anchor="ctr" anchorCtr="0">
            <a:noAutofit/>
          </a:bodyPr>
          <a:lstStyle/>
          <a:p>
            <a:pPr lvl="0" algn="ctr">
              <a:buSzPts val="3600"/>
            </a:pPr>
            <a:r>
              <a:rPr lang="en-US" b="1" dirty="0">
                <a:latin typeface="Arial"/>
                <a:ea typeface="Arial"/>
                <a:cs typeface="Arial"/>
                <a:sym typeface="Arial"/>
              </a:rPr>
              <a:t>Step 6</a:t>
            </a:r>
            <a:r>
              <a:rPr lang="en-US" sz="3600" b="1" dirty="0">
                <a:latin typeface="Arial"/>
                <a:ea typeface="Arial"/>
                <a:cs typeface="Arial"/>
                <a:sym typeface="Arial"/>
              </a:rPr>
              <a:t/>
            </a:r>
            <a:br>
              <a:rPr lang="en-US" sz="3600" b="1" dirty="0">
                <a:latin typeface="Arial"/>
                <a:ea typeface="Arial"/>
                <a:cs typeface="Arial"/>
                <a:sym typeface="Arial"/>
              </a:rPr>
            </a:br>
            <a:r>
              <a:rPr lang="en-US" sz="3600" b="1" dirty="0">
                <a:latin typeface="Arial"/>
                <a:ea typeface="Arial"/>
                <a:cs typeface="Arial"/>
                <a:sym typeface="Arial"/>
              </a:rPr>
              <a:t/>
            </a:r>
            <a:br>
              <a:rPr lang="en-US" sz="3600" b="1" dirty="0">
                <a:latin typeface="Arial"/>
                <a:ea typeface="Arial"/>
                <a:cs typeface="Arial"/>
                <a:sym typeface="Arial"/>
              </a:rPr>
            </a:br>
            <a:endParaRPr sz="3959" b="1" dirty="0">
              <a:latin typeface="Arial"/>
              <a:ea typeface="Arial"/>
              <a:cs typeface="Arial"/>
              <a:sym typeface="Arial"/>
            </a:endParaRPr>
          </a:p>
        </p:txBody>
      </p:sp>
      <p:sp>
        <p:nvSpPr>
          <p:cNvPr id="361" name="Google Shape;361;p52"/>
          <p:cNvSpPr txBox="1">
            <a:spLocks noGrp="1"/>
          </p:cNvSpPr>
          <p:nvPr>
            <p:ph type="body" idx="1"/>
          </p:nvPr>
        </p:nvSpPr>
        <p:spPr>
          <a:xfrm>
            <a:off x="337774" y="1248852"/>
            <a:ext cx="10783824" cy="5221987"/>
          </a:xfrm>
          <a:prstGeom prst="rect">
            <a:avLst/>
          </a:prstGeom>
          <a:noFill/>
          <a:ln>
            <a:noFill/>
          </a:ln>
        </p:spPr>
        <p:txBody>
          <a:bodyPr spcFirstLastPara="1" wrap="square" lIns="91425" tIns="45700" rIns="91425" bIns="45700" anchor="t" anchorCtr="0">
            <a:noAutofit/>
          </a:bodyPr>
          <a:lstStyle/>
          <a:p>
            <a:pPr marL="400050" lvl="1" indent="0" algn="ctr">
              <a:spcBef>
                <a:spcPts val="0"/>
              </a:spcBef>
              <a:buSzPts val="3200"/>
              <a:buNone/>
            </a:pPr>
            <a:r>
              <a:rPr lang="en-US" sz="3200" b="1" dirty="0">
                <a:latin typeface="Arial"/>
                <a:ea typeface="Arial"/>
                <a:cs typeface="Arial"/>
                <a:sym typeface="Arial"/>
              </a:rPr>
              <a:t>Feedback on </a:t>
            </a:r>
            <a:r>
              <a:rPr lang="en-US" sz="3600" b="1" dirty="0">
                <a:latin typeface="Arial"/>
                <a:ea typeface="Arial"/>
                <a:cs typeface="Arial"/>
                <a:sym typeface="Arial"/>
              </a:rPr>
              <a:t>TASK </a:t>
            </a:r>
          </a:p>
          <a:p>
            <a:pPr marL="400050" lvl="1" indent="0">
              <a:spcBef>
                <a:spcPts val="0"/>
              </a:spcBef>
              <a:buSzPts val="3200"/>
              <a:buNone/>
            </a:pPr>
            <a:endParaRPr lang="en-US" sz="3600" b="1" dirty="0">
              <a:latin typeface="Arial"/>
              <a:ea typeface="Arial"/>
              <a:cs typeface="Arial"/>
              <a:sym typeface="Arial"/>
            </a:endParaRPr>
          </a:p>
          <a:p>
            <a:pPr marL="400050" lvl="1" indent="0">
              <a:spcBef>
                <a:spcPts val="0"/>
              </a:spcBef>
              <a:buSzPts val="3200"/>
              <a:buNone/>
            </a:pPr>
            <a:r>
              <a:rPr lang="en-US" sz="3200" b="1" dirty="0">
                <a:latin typeface="Arial"/>
                <a:ea typeface="Arial"/>
                <a:cs typeface="Arial"/>
                <a:sym typeface="Arial"/>
              </a:rPr>
              <a:t>As a novice student, offer feedback on the </a:t>
            </a:r>
            <a:r>
              <a:rPr lang="en-US" sz="3200" b="1" u="sng" dirty="0">
                <a:solidFill>
                  <a:srgbClr val="C55A11"/>
                </a:solidFill>
                <a:latin typeface="Arial"/>
                <a:ea typeface="Arial"/>
                <a:cs typeface="Arial"/>
                <a:sym typeface="Arial"/>
              </a:rPr>
              <a:t>TASK</a:t>
            </a:r>
            <a:endParaRPr sz="3200" dirty="0"/>
          </a:p>
          <a:p>
            <a:pPr marL="800100" lvl="2" indent="0" algn="l" rtl="0">
              <a:lnSpc>
                <a:spcPct val="90000"/>
              </a:lnSpc>
              <a:spcBef>
                <a:spcPts val="500"/>
              </a:spcBef>
              <a:spcAft>
                <a:spcPts val="0"/>
              </a:spcAft>
              <a:buClr>
                <a:schemeClr val="dk1"/>
              </a:buClr>
              <a:buSzPts val="3200"/>
              <a:buNone/>
            </a:pPr>
            <a:r>
              <a:rPr lang="en-US" sz="3200" b="1" dirty="0">
                <a:latin typeface="Arial"/>
                <a:ea typeface="Arial"/>
                <a:cs typeface="Arial"/>
                <a:sym typeface="Arial"/>
              </a:rPr>
              <a:t>                 (2 min per assignment)</a:t>
            </a:r>
            <a:endParaRPr sz="3200" dirty="0"/>
          </a:p>
          <a:p>
            <a:pPr marL="0" lvl="0" indent="0" algn="l"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sz="3200" b="1" dirty="0">
                <a:latin typeface="Arial"/>
                <a:ea typeface="Arial"/>
                <a:cs typeface="Arial"/>
                <a:sym typeface="Arial"/>
              </a:rPr>
              <a:t>As a novice, </a:t>
            </a:r>
            <a:r>
              <a:rPr lang="en-US" sz="3200" dirty="0">
                <a:latin typeface="Arial"/>
                <a:ea typeface="Arial"/>
                <a:cs typeface="Arial"/>
                <a:sym typeface="Arial"/>
              </a:rPr>
              <a:t>Make a running</a:t>
            </a:r>
            <a:r>
              <a:rPr lang="en-US" sz="3200" b="1" dirty="0">
                <a:latin typeface="Arial"/>
                <a:ea typeface="Arial"/>
                <a:cs typeface="Arial"/>
                <a:sym typeface="Arial"/>
              </a:rPr>
              <a:t> </a:t>
            </a:r>
            <a:r>
              <a:rPr lang="en-US" sz="3200" dirty="0">
                <a:latin typeface="Arial"/>
                <a:ea typeface="Arial"/>
                <a:cs typeface="Arial"/>
                <a:sym typeface="Arial"/>
              </a:rPr>
              <a:t>list or talk through the first through the last steps of submitting the assignment. </a:t>
            </a:r>
            <a:br>
              <a:rPr lang="en-US" sz="3200" dirty="0">
                <a:latin typeface="Arial"/>
                <a:ea typeface="Arial"/>
                <a:cs typeface="Arial"/>
                <a:sym typeface="Arial"/>
              </a:rPr>
            </a:br>
            <a:r>
              <a:rPr lang="en-US" sz="3200" dirty="0">
                <a:latin typeface="Arial"/>
                <a:ea typeface="Arial"/>
                <a:cs typeface="Arial"/>
                <a:sym typeface="Arial"/>
              </a:rPr>
              <a:t/>
            </a:r>
            <a:br>
              <a:rPr lang="en-US" sz="3200" dirty="0">
                <a:latin typeface="Arial"/>
                <a:ea typeface="Arial"/>
                <a:cs typeface="Arial"/>
                <a:sym typeface="Arial"/>
              </a:rPr>
            </a:br>
            <a:endParaRPr sz="3200" dirty="0">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sz="3200" b="1" dirty="0">
                <a:latin typeface="Arial"/>
                <a:ea typeface="Arial"/>
                <a:cs typeface="Arial"/>
                <a:sym typeface="Arial"/>
              </a:rPr>
              <a:t>As the author, </a:t>
            </a:r>
            <a:r>
              <a:rPr lang="en-US" sz="3200" dirty="0">
                <a:latin typeface="Arial"/>
                <a:ea typeface="Arial"/>
                <a:cs typeface="Arial"/>
                <a:sym typeface="Arial"/>
              </a:rPr>
              <a:t>Listen. Do not guide, coach or respond. </a:t>
            </a:r>
            <a:endParaRPr dirty="0"/>
          </a:p>
        </p:txBody>
      </p:sp>
      <p:cxnSp>
        <p:nvCxnSpPr>
          <p:cNvPr id="362" name="Google Shape;362;p52" descr="&quot;&quot;&#10;"/>
          <p:cNvCxnSpPr/>
          <p:nvPr/>
        </p:nvCxnSpPr>
        <p:spPr>
          <a:xfrm>
            <a:off x="0" y="1061608"/>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1"/>
          <p:cNvSpPr txBox="1">
            <a:spLocks noGrp="1"/>
          </p:cNvSpPr>
          <p:nvPr>
            <p:ph type="title"/>
          </p:nvPr>
        </p:nvSpPr>
        <p:spPr>
          <a:xfrm>
            <a:off x="1177398" y="284403"/>
            <a:ext cx="85344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Calibri"/>
              <a:buNone/>
            </a:pPr>
            <a:r>
              <a:rPr lang="en-US" sz="3240" dirty="0"/>
              <a:t>   </a:t>
            </a:r>
            <a:br>
              <a:rPr lang="en-US" sz="3240" dirty="0"/>
            </a:br>
            <a:r>
              <a:rPr lang="en-US" b="1" dirty="0">
                <a:latin typeface="+mn-lt"/>
              </a:rPr>
              <a:t>  </a:t>
            </a:r>
            <a:r>
              <a:rPr lang="en-US" b="1" dirty="0">
                <a:latin typeface="+mn-lt"/>
                <a:ea typeface="Arial"/>
                <a:cs typeface="Arial"/>
                <a:sym typeface="Arial"/>
              </a:rPr>
              <a:t> Step 7</a:t>
            </a:r>
            <a:r>
              <a:rPr lang="en-US" sz="3600" b="1" dirty="0">
                <a:latin typeface="Arial"/>
                <a:ea typeface="Arial"/>
                <a:cs typeface="Arial"/>
                <a:sym typeface="Arial"/>
              </a:rPr>
              <a:t/>
            </a:r>
            <a:br>
              <a:rPr lang="en-US" sz="3600" b="1" dirty="0">
                <a:latin typeface="Arial"/>
                <a:ea typeface="Arial"/>
                <a:cs typeface="Arial"/>
                <a:sym typeface="Arial"/>
              </a:rPr>
            </a:br>
            <a:r>
              <a:rPr lang="en-US" sz="4410" dirty="0">
                <a:solidFill>
                  <a:srgbClr val="8D0101"/>
                </a:solidFill>
                <a:latin typeface="Arial"/>
                <a:ea typeface="Arial"/>
                <a:cs typeface="Arial"/>
                <a:sym typeface="Arial"/>
              </a:rPr>
              <a:t/>
            </a:r>
            <a:br>
              <a:rPr lang="en-US" sz="4410" dirty="0">
                <a:solidFill>
                  <a:srgbClr val="8D0101"/>
                </a:solidFill>
                <a:latin typeface="Arial"/>
                <a:ea typeface="Arial"/>
                <a:cs typeface="Arial"/>
                <a:sym typeface="Arial"/>
              </a:rPr>
            </a:br>
            <a:r>
              <a:rPr lang="en-US" sz="2700" dirty="0">
                <a:solidFill>
                  <a:srgbClr val="8D0101"/>
                </a:solidFill>
                <a:latin typeface="Arial"/>
                <a:ea typeface="Arial"/>
                <a:cs typeface="Arial"/>
                <a:sym typeface="Arial"/>
              </a:rPr>
              <a:t>	 	</a:t>
            </a:r>
            <a:endParaRPr dirty="0"/>
          </a:p>
        </p:txBody>
      </p:sp>
      <p:sp>
        <p:nvSpPr>
          <p:cNvPr id="425" name="Google Shape;425;p61"/>
          <p:cNvSpPr txBox="1">
            <a:spLocks noGrp="1"/>
          </p:cNvSpPr>
          <p:nvPr>
            <p:ph type="body" idx="1"/>
          </p:nvPr>
        </p:nvSpPr>
        <p:spPr>
          <a:xfrm>
            <a:off x="262997" y="1427403"/>
            <a:ext cx="11717987" cy="4305182"/>
          </a:xfrm>
          <a:prstGeom prst="rect">
            <a:avLst/>
          </a:prstGeom>
          <a:noFill/>
          <a:ln>
            <a:noFill/>
          </a:ln>
        </p:spPr>
        <p:txBody>
          <a:bodyPr spcFirstLastPara="1" wrap="square" lIns="91425" tIns="45700" rIns="91425" bIns="45700" anchor="t" anchorCtr="0">
            <a:noAutofit/>
          </a:bodyPr>
          <a:lstStyle/>
          <a:p>
            <a:pPr marL="400050" lvl="1" indent="0" algn="ctr">
              <a:spcBef>
                <a:spcPts val="0"/>
              </a:spcBef>
              <a:buSzPts val="3200"/>
              <a:buNone/>
            </a:pPr>
            <a:r>
              <a:rPr lang="en-US" sz="3200" b="1" dirty="0">
                <a:latin typeface="Arial"/>
                <a:ea typeface="Arial"/>
                <a:cs typeface="Arial"/>
                <a:sym typeface="Arial"/>
              </a:rPr>
              <a:t>Feedback on Criteria </a:t>
            </a:r>
          </a:p>
          <a:p>
            <a:pPr marL="400050" lvl="1" indent="0" algn="ctr">
              <a:spcBef>
                <a:spcPts val="0"/>
              </a:spcBef>
              <a:buSzPts val="3200"/>
              <a:buNone/>
            </a:pPr>
            <a:endParaRPr lang="en-US" sz="3200" b="1" dirty="0">
              <a:latin typeface="Arial"/>
              <a:ea typeface="Arial"/>
              <a:cs typeface="Arial"/>
              <a:sym typeface="Arial"/>
            </a:endParaRPr>
          </a:p>
          <a:p>
            <a:pPr marL="400050" lvl="1" indent="0" algn="ctr">
              <a:spcBef>
                <a:spcPts val="0"/>
              </a:spcBef>
              <a:buSzPts val="3200"/>
              <a:buNone/>
            </a:pPr>
            <a:r>
              <a:rPr lang="en-US" sz="3200" b="1" dirty="0">
                <a:latin typeface="Arial"/>
                <a:ea typeface="Arial"/>
                <a:cs typeface="Arial"/>
                <a:sym typeface="Arial"/>
              </a:rPr>
              <a:t>As a novice student, offer feedback on the </a:t>
            </a:r>
            <a:r>
              <a:rPr lang="en-US" sz="3200" b="1" u="sng" dirty="0">
                <a:solidFill>
                  <a:srgbClr val="C55A11"/>
                </a:solidFill>
                <a:latin typeface="Arial"/>
                <a:ea typeface="Arial"/>
                <a:cs typeface="Arial"/>
                <a:sym typeface="Arial"/>
              </a:rPr>
              <a:t>Criteria</a:t>
            </a:r>
            <a:r>
              <a:rPr lang="en-US" sz="3200" b="1" u="sng" dirty="0">
                <a:solidFill>
                  <a:schemeClr val="accent2"/>
                </a:solidFill>
                <a:latin typeface="Arial"/>
                <a:ea typeface="Arial"/>
                <a:cs typeface="Arial"/>
                <a:sym typeface="Arial"/>
              </a:rPr>
              <a:t> </a:t>
            </a:r>
            <a:endParaRPr sz="3200" dirty="0"/>
          </a:p>
          <a:p>
            <a:pPr marL="800100" lvl="2" indent="0" algn="ctr" rtl="0">
              <a:lnSpc>
                <a:spcPct val="90000"/>
              </a:lnSpc>
              <a:spcBef>
                <a:spcPts val="500"/>
              </a:spcBef>
              <a:spcAft>
                <a:spcPts val="0"/>
              </a:spcAft>
              <a:buClr>
                <a:schemeClr val="dk1"/>
              </a:buClr>
              <a:buSzPts val="2800"/>
              <a:buNone/>
            </a:pPr>
            <a:r>
              <a:rPr lang="en-US" sz="3200" b="1" dirty="0">
                <a:latin typeface="Arial"/>
                <a:ea typeface="Arial"/>
                <a:cs typeface="Arial"/>
                <a:sym typeface="Arial"/>
              </a:rPr>
              <a:t>(2 min per assignment)</a:t>
            </a:r>
            <a:endParaRPr sz="3200" dirty="0">
              <a:solidFill>
                <a:srgbClr val="262626"/>
              </a:solidFill>
              <a:latin typeface="Arial"/>
              <a:ea typeface="Arial"/>
              <a:cs typeface="Arial"/>
              <a:sym typeface="Arial"/>
            </a:endParaRPr>
          </a:p>
          <a:p>
            <a:pPr marL="400050" lvl="1" indent="0" algn="l" rtl="0">
              <a:lnSpc>
                <a:spcPct val="90000"/>
              </a:lnSpc>
              <a:spcBef>
                <a:spcPts val="500"/>
              </a:spcBef>
              <a:spcAft>
                <a:spcPts val="0"/>
              </a:spcAft>
              <a:buClr>
                <a:srgbClr val="262626"/>
              </a:buClr>
              <a:buSzPts val="3200"/>
              <a:buNone/>
            </a:pPr>
            <a:r>
              <a:rPr lang="en-US" sz="3200" b="1" dirty="0">
                <a:solidFill>
                  <a:srgbClr val="262626"/>
                </a:solidFill>
                <a:latin typeface="Arial"/>
                <a:ea typeface="Arial"/>
                <a:cs typeface="Arial"/>
                <a:sym typeface="Arial"/>
              </a:rPr>
              <a:t>As a novice:</a:t>
            </a:r>
            <a:endParaRPr sz="3200" dirty="0"/>
          </a:p>
          <a:p>
            <a:pPr marL="857250" lvl="1" indent="-457200" algn="l" rtl="0">
              <a:lnSpc>
                <a:spcPct val="90000"/>
              </a:lnSpc>
              <a:spcBef>
                <a:spcPts val="500"/>
              </a:spcBef>
              <a:spcAft>
                <a:spcPts val="0"/>
              </a:spcAft>
              <a:buClr>
                <a:srgbClr val="262626"/>
              </a:buClr>
              <a:buSzPts val="3200"/>
              <a:buChar char="•"/>
            </a:pPr>
            <a:r>
              <a:rPr lang="en-US" sz="3200" dirty="0">
                <a:solidFill>
                  <a:srgbClr val="262626"/>
                </a:solidFill>
                <a:latin typeface="Arial"/>
                <a:ea typeface="Arial"/>
                <a:cs typeface="Arial"/>
                <a:sym typeface="Arial"/>
              </a:rPr>
              <a:t>Are you confident you are doing the task effectively?</a:t>
            </a:r>
            <a:endParaRPr sz="3200" dirty="0"/>
          </a:p>
          <a:p>
            <a:pPr marL="857250" lvl="1" indent="-457200" algn="l" rtl="0">
              <a:lnSpc>
                <a:spcPct val="90000"/>
              </a:lnSpc>
              <a:spcBef>
                <a:spcPts val="500"/>
              </a:spcBef>
              <a:spcAft>
                <a:spcPts val="0"/>
              </a:spcAft>
              <a:buClr>
                <a:srgbClr val="262626"/>
              </a:buClr>
              <a:buSzPts val="3200"/>
              <a:buChar char="•"/>
            </a:pPr>
            <a:r>
              <a:rPr lang="en-US" sz="3200" dirty="0">
                <a:solidFill>
                  <a:srgbClr val="262626"/>
                </a:solidFill>
                <a:latin typeface="Arial"/>
                <a:ea typeface="Arial"/>
                <a:cs typeface="Arial"/>
                <a:sym typeface="Arial"/>
              </a:rPr>
              <a:t>Are you confident you are doing excellent work? </a:t>
            </a:r>
            <a:endParaRPr sz="3200" dirty="0"/>
          </a:p>
          <a:p>
            <a:pPr marL="857250" lvl="1" indent="-457200" algn="l" rtl="0">
              <a:lnSpc>
                <a:spcPct val="90000"/>
              </a:lnSpc>
              <a:spcBef>
                <a:spcPts val="500"/>
              </a:spcBef>
              <a:spcAft>
                <a:spcPts val="0"/>
              </a:spcAft>
              <a:buClr>
                <a:srgbClr val="262626"/>
              </a:buClr>
              <a:buSzPts val="3200"/>
              <a:buChar char="•"/>
            </a:pPr>
            <a:r>
              <a:rPr lang="en-US" sz="3200" dirty="0">
                <a:solidFill>
                  <a:srgbClr val="262626"/>
                </a:solidFill>
                <a:latin typeface="Arial"/>
                <a:ea typeface="Arial"/>
                <a:cs typeface="Arial"/>
                <a:sym typeface="Arial"/>
              </a:rPr>
              <a:t>Do you have annotated good examples</a:t>
            </a:r>
            <a:endParaRPr sz="3200" dirty="0"/>
          </a:p>
          <a:p>
            <a:pPr marL="400050" lvl="1" indent="0" algn="ctr" rtl="0">
              <a:lnSpc>
                <a:spcPct val="90000"/>
              </a:lnSpc>
              <a:spcBef>
                <a:spcPts val="500"/>
              </a:spcBef>
              <a:spcAft>
                <a:spcPts val="0"/>
              </a:spcAft>
              <a:buClr>
                <a:srgbClr val="C55A11"/>
              </a:buClr>
              <a:buSzPts val="3600"/>
              <a:buNone/>
            </a:pPr>
            <a:r>
              <a:rPr lang="en-US" sz="3200" b="1" dirty="0">
                <a:solidFill>
                  <a:srgbClr val="262626"/>
                </a:solidFill>
                <a:latin typeface="Arial"/>
                <a:ea typeface="Arial"/>
                <a:cs typeface="Arial"/>
                <a:sym typeface="Arial"/>
              </a:rPr>
              <a:t/>
            </a:r>
            <a:br>
              <a:rPr lang="en-US" sz="3200" b="1" dirty="0">
                <a:solidFill>
                  <a:srgbClr val="262626"/>
                </a:solidFill>
                <a:latin typeface="Arial"/>
                <a:ea typeface="Arial"/>
                <a:cs typeface="Arial"/>
                <a:sym typeface="Arial"/>
              </a:rPr>
            </a:br>
            <a:r>
              <a:rPr lang="en-US" sz="3600" b="1" dirty="0">
                <a:solidFill>
                  <a:srgbClr val="C55A11"/>
                </a:solidFill>
                <a:latin typeface="Arial"/>
                <a:ea typeface="Arial"/>
                <a:cs typeface="Arial"/>
                <a:sym typeface="Arial"/>
              </a:rPr>
              <a:t>To answer yes, what would you need?</a:t>
            </a:r>
            <a:endParaRPr b="1" dirty="0"/>
          </a:p>
          <a:p>
            <a:pPr marL="228600" lvl="0" indent="-25400" algn="l" rtl="0">
              <a:lnSpc>
                <a:spcPct val="90000"/>
              </a:lnSpc>
              <a:spcBef>
                <a:spcPts val="1000"/>
              </a:spcBef>
              <a:spcAft>
                <a:spcPts val="0"/>
              </a:spcAft>
              <a:buClr>
                <a:schemeClr val="dk1"/>
              </a:buClr>
              <a:buSzPts val="3200"/>
              <a:buNone/>
            </a:pPr>
            <a:endParaRPr sz="3200" dirty="0"/>
          </a:p>
        </p:txBody>
      </p:sp>
      <p:cxnSp>
        <p:nvCxnSpPr>
          <p:cNvPr id="426" name="Google Shape;426;p61" descr="&quot;&quot;&#10;"/>
          <p:cNvCxnSpPr/>
          <p:nvPr/>
        </p:nvCxnSpPr>
        <p:spPr>
          <a:xfrm>
            <a:off x="0" y="1123539"/>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2"/>
          <p:cNvSpPr txBox="1">
            <a:spLocks noGrp="1"/>
          </p:cNvSpPr>
          <p:nvPr>
            <p:ph type="title"/>
          </p:nvPr>
        </p:nvSpPr>
        <p:spPr>
          <a:xfrm>
            <a:off x="728472" y="-17951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sz="4000" b="1" dirty="0">
                <a:latin typeface="Arial"/>
                <a:ea typeface="Arial"/>
                <a:cs typeface="Arial"/>
                <a:sym typeface="Arial"/>
              </a:rPr>
              <a:t/>
            </a:r>
            <a:br>
              <a:rPr lang="en-US" sz="4000" b="1" dirty="0">
                <a:latin typeface="Arial"/>
                <a:ea typeface="Arial"/>
                <a:cs typeface="Arial"/>
                <a:sym typeface="Arial"/>
              </a:rPr>
            </a:br>
            <a:r>
              <a:rPr lang="en-US" b="1" dirty="0">
                <a:latin typeface="Arial"/>
                <a:ea typeface="Arial"/>
                <a:cs typeface="Arial"/>
                <a:sym typeface="Arial"/>
              </a:rPr>
              <a:t>Step 8</a:t>
            </a:r>
            <a:endParaRPr dirty="0"/>
          </a:p>
        </p:txBody>
      </p:sp>
      <p:sp>
        <p:nvSpPr>
          <p:cNvPr id="432" name="Google Shape;432;p62"/>
          <p:cNvSpPr txBox="1">
            <a:spLocks noGrp="1"/>
          </p:cNvSpPr>
          <p:nvPr>
            <p:ph type="body" idx="1"/>
          </p:nvPr>
        </p:nvSpPr>
        <p:spPr>
          <a:xfrm>
            <a:off x="728472" y="1146048"/>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dirty="0">
                <a:latin typeface="Arial"/>
                <a:ea typeface="Arial"/>
                <a:cs typeface="Arial"/>
                <a:sym typeface="Arial"/>
              </a:rPr>
              <a:t/>
            </a:r>
            <a:br>
              <a:rPr lang="en-US" b="1" dirty="0">
                <a:latin typeface="Arial"/>
                <a:ea typeface="Arial"/>
                <a:cs typeface="Arial"/>
                <a:sym typeface="Arial"/>
              </a:rPr>
            </a:br>
            <a:endParaRPr sz="4000" b="1" dirty="0">
              <a:latin typeface="Arial"/>
              <a:ea typeface="Arial"/>
              <a:cs typeface="Arial"/>
              <a:sym typeface="Arial"/>
            </a:endParaRPr>
          </a:p>
        </p:txBody>
      </p:sp>
      <p:cxnSp>
        <p:nvCxnSpPr>
          <p:cNvPr id="433" name="Google Shape;433;p62" descr="&quot;&quot;&#10;"/>
          <p:cNvCxnSpPr/>
          <p:nvPr/>
        </p:nvCxnSpPr>
        <p:spPr>
          <a:xfrm>
            <a:off x="0" y="1198266"/>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 name="Picture 2" descr="a white question mark for questions and a light bulb for ideas from the audi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27" y="957408"/>
            <a:ext cx="10059690" cy="612329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3"/>
          <p:cNvSpPr txBox="1">
            <a:spLocks noGrp="1"/>
          </p:cNvSpPr>
          <p:nvPr>
            <p:ph type="title"/>
          </p:nvPr>
        </p:nvSpPr>
        <p:spPr>
          <a:xfrm>
            <a:off x="615461" y="-304720"/>
            <a:ext cx="10515600" cy="1325563"/>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latin typeface="+mn-lt"/>
              </a:rPr>
              <a:t>Student Agency in TILT-</a:t>
            </a:r>
            <a:r>
              <a:rPr lang="en-US" dirty="0" err="1">
                <a:latin typeface="+mn-lt"/>
              </a:rPr>
              <a:t>ing</a:t>
            </a:r>
            <a:endParaRPr dirty="0">
              <a:latin typeface="+mn-lt"/>
            </a:endParaRPr>
          </a:p>
        </p:txBody>
      </p:sp>
      <p:cxnSp>
        <p:nvCxnSpPr>
          <p:cNvPr id="4" name="Google Shape;426;p61" descr="&quot;&quot;&#10;"/>
          <p:cNvCxnSpPr/>
          <p:nvPr/>
        </p:nvCxnSpPr>
        <p:spPr>
          <a:xfrm>
            <a:off x="0" y="1498679"/>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2" name="Picture 1" descr="two multi colored hands in a handshke with words written on the hands and arms that read cooperate, connect, assist, help out, expand, respect, relate to, join with and than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573" y="1763060"/>
            <a:ext cx="9082196" cy="486290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5"/>
          <p:cNvSpPr txBox="1">
            <a:spLocks noGrp="1"/>
          </p:cNvSpPr>
          <p:nvPr>
            <p:ph type="title"/>
          </p:nvPr>
        </p:nvSpPr>
        <p:spPr>
          <a:xfrm>
            <a:off x="779584" y="343339"/>
            <a:ext cx="11412416" cy="13255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mn-lt"/>
              </a:rPr>
              <a:t>What do Students Value?</a:t>
            </a:r>
            <a:endParaRPr dirty="0">
              <a:latin typeface="+mn-lt"/>
            </a:endParaRPr>
          </a:p>
        </p:txBody>
      </p:sp>
      <p:sp>
        <p:nvSpPr>
          <p:cNvPr id="454" name="Google Shape;454;p65"/>
          <p:cNvSpPr txBox="1">
            <a:spLocks noGrp="1"/>
          </p:cNvSpPr>
          <p:nvPr>
            <p:ph type="body" idx="1"/>
          </p:nvPr>
        </p:nvSpPr>
        <p:spPr>
          <a:xfrm>
            <a:off x="313182" y="1646328"/>
            <a:ext cx="5181600" cy="4351338"/>
          </a:xfrm>
          <a:prstGeom prst="rect">
            <a:avLst/>
          </a:prstGeom>
        </p:spPr>
        <p:txBody>
          <a:bodyPr spcFirstLastPara="1" wrap="square" lIns="91425" tIns="91425" rIns="91425" bIns="91425" anchor="t" anchorCtr="0">
            <a:noAutofit/>
          </a:bodyPr>
          <a:lstStyle/>
          <a:p>
            <a:pPr marL="0" lvl="0" indent="0" algn="ctr" rtl="0">
              <a:lnSpc>
                <a:spcPct val="94000"/>
              </a:lnSpc>
              <a:spcBef>
                <a:spcPts val="1200"/>
              </a:spcBef>
              <a:spcAft>
                <a:spcPts val="0"/>
              </a:spcAft>
              <a:buClr>
                <a:schemeClr val="dk1"/>
              </a:buClr>
              <a:buSzPts val="5500"/>
              <a:buFont typeface="Arial"/>
              <a:buNone/>
            </a:pPr>
            <a:r>
              <a:rPr lang="en-US" sz="3200" dirty="0">
                <a:solidFill>
                  <a:srgbClr val="000000"/>
                </a:solidFill>
                <a:latin typeface="+mn-lt"/>
                <a:ea typeface="Constantia"/>
                <a:cs typeface="Constantia"/>
                <a:sym typeface="Constantia"/>
              </a:rPr>
              <a:t>Ability to be successful in learning?</a:t>
            </a:r>
            <a:endParaRPr sz="3200" dirty="0">
              <a:solidFill>
                <a:srgbClr val="000000"/>
              </a:solidFill>
              <a:latin typeface="+mn-lt"/>
              <a:ea typeface="Constantia"/>
              <a:cs typeface="Constantia"/>
              <a:sym typeface="Constantia"/>
            </a:endParaRPr>
          </a:p>
        </p:txBody>
      </p:sp>
      <p:sp>
        <p:nvSpPr>
          <p:cNvPr id="2" name="Text Placeholder 1"/>
          <p:cNvSpPr>
            <a:spLocks noGrp="1"/>
          </p:cNvSpPr>
          <p:nvPr>
            <p:ph type="body" idx="2"/>
          </p:nvPr>
        </p:nvSpPr>
        <p:spPr>
          <a:xfrm>
            <a:off x="6252591" y="1701211"/>
            <a:ext cx="5181600" cy="4351338"/>
          </a:xfrm>
        </p:spPr>
        <p:txBody>
          <a:bodyPr/>
          <a:lstStyle/>
          <a:p>
            <a:pPr marL="0" lvl="0" indent="0" algn="ctr">
              <a:lnSpc>
                <a:spcPct val="94000"/>
              </a:lnSpc>
              <a:spcBef>
                <a:spcPts val="1200"/>
              </a:spcBef>
              <a:buSzPts val="4400"/>
              <a:buNone/>
            </a:pPr>
            <a:r>
              <a:rPr lang="en-US" sz="3200" dirty="0">
                <a:solidFill>
                  <a:srgbClr val="000000"/>
                </a:solidFill>
                <a:latin typeface="+mn-lt"/>
                <a:ea typeface="Constantia"/>
                <a:cs typeface="Constantia"/>
                <a:sym typeface="Constantia"/>
              </a:rPr>
              <a:t>Guessing or Mind Reading? </a:t>
            </a:r>
            <a:endParaRPr lang="en-US" dirty="0">
              <a:solidFill>
                <a:srgbClr val="9900FF"/>
              </a:solidFill>
            </a:endParaRPr>
          </a:p>
          <a:p>
            <a:endParaRPr lang="en-US" dirty="0"/>
          </a:p>
        </p:txBody>
      </p:sp>
      <p:cxnSp>
        <p:nvCxnSpPr>
          <p:cNvPr id="4" name="Google Shape;426;p61" descr="&quot;&quot;&#10;"/>
          <p:cNvCxnSpPr/>
          <p:nvPr/>
        </p:nvCxnSpPr>
        <p:spPr>
          <a:xfrm>
            <a:off x="0" y="1388147"/>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 name="Picture 2" descr="many question marks scrambled in a pi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65608"/>
            <a:ext cx="5702940" cy="2851470"/>
          </a:xfrm>
          <a:prstGeom prst="rect">
            <a:avLst/>
          </a:prstGeom>
        </p:spPr>
      </p:pic>
      <p:pic>
        <p:nvPicPr>
          <p:cNvPr id="5" name="Picture 4" descr="light bulb inside of a a thought clou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04" y="3017039"/>
            <a:ext cx="4816087" cy="33486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415600" y="144685"/>
            <a:ext cx="11360800" cy="7636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chemeClr val="dk1"/>
              </a:buClr>
              <a:buSzPts val="2800"/>
              <a:buFont typeface="Arial"/>
              <a:buNone/>
            </a:pPr>
            <a:r>
              <a:rPr lang="en-US" b="1" dirty="0" smtClean="0">
                <a:latin typeface="Arial"/>
                <a:ea typeface="Arial"/>
                <a:cs typeface="Arial"/>
                <a:sym typeface="Arial"/>
              </a:rPr>
              <a:t>Assignment Design in TILTING</a:t>
            </a:r>
            <a:endParaRPr b="1" dirty="0">
              <a:latin typeface="Arial"/>
              <a:ea typeface="Arial"/>
              <a:cs typeface="Arial"/>
              <a:sym typeface="Arial"/>
            </a:endParaRPr>
          </a:p>
        </p:txBody>
      </p:sp>
      <p:sp>
        <p:nvSpPr>
          <p:cNvPr id="186" name="Google Shape;186;p28"/>
          <p:cNvSpPr txBox="1">
            <a:spLocks noGrp="1"/>
          </p:cNvSpPr>
          <p:nvPr>
            <p:ph type="body" idx="1"/>
          </p:nvPr>
        </p:nvSpPr>
        <p:spPr>
          <a:xfrm>
            <a:off x="415600" y="1226916"/>
            <a:ext cx="11360800" cy="4864917"/>
          </a:xfrm>
          <a:prstGeom prst="rect">
            <a:avLst/>
          </a:prstGeom>
          <a:noFill/>
          <a:ln>
            <a:noFill/>
          </a:ln>
        </p:spPr>
        <p:txBody>
          <a:bodyPr spcFirstLastPara="1" wrap="square" lIns="121900" tIns="121900" rIns="121900" bIns="121900" anchor="t" anchorCtr="0">
            <a:noAutofit/>
          </a:bodyPr>
          <a:lstStyle/>
          <a:p>
            <a:pPr marL="152396" lvl="0" indent="0" algn="l" rtl="0">
              <a:lnSpc>
                <a:spcPct val="90000"/>
              </a:lnSpc>
              <a:spcBef>
                <a:spcPts val="0"/>
              </a:spcBef>
              <a:spcAft>
                <a:spcPts val="0"/>
              </a:spcAft>
              <a:buClr>
                <a:schemeClr val="dk1"/>
              </a:buClr>
              <a:buSzPts val="1800"/>
              <a:buNone/>
            </a:pPr>
            <a:r>
              <a:rPr lang="en-US" sz="3200" dirty="0">
                <a:latin typeface="Arial"/>
                <a:ea typeface="Arial"/>
                <a:cs typeface="Arial"/>
                <a:sym typeface="Arial"/>
              </a:rPr>
              <a:t>Faculty make small changes, aka “tweaks,” to assignments in 3 key ways to improve transparency in assignment creation:</a:t>
            </a:r>
            <a:endParaRPr sz="3200" dirty="0"/>
          </a:p>
          <a:p>
            <a:pPr marL="1828754" lvl="2" indent="-423323" algn="l" rtl="0">
              <a:lnSpc>
                <a:spcPct val="90000"/>
              </a:lnSpc>
              <a:spcBef>
                <a:spcPts val="2133"/>
              </a:spcBef>
              <a:spcAft>
                <a:spcPts val="0"/>
              </a:spcAft>
              <a:buClr>
                <a:schemeClr val="dk1"/>
              </a:buClr>
              <a:buSzPts val="1400"/>
              <a:buChar char="■"/>
            </a:pPr>
            <a:r>
              <a:rPr lang="en-US" sz="3200" dirty="0">
                <a:latin typeface="Arial"/>
                <a:ea typeface="Arial"/>
                <a:cs typeface="Arial"/>
                <a:sym typeface="Arial"/>
              </a:rPr>
              <a:t>Purpose: Knowledge gained, skills practiced, importance to the learner 5 years from now</a:t>
            </a:r>
            <a:br>
              <a:rPr lang="en-US" sz="3200" dirty="0">
                <a:latin typeface="Arial"/>
                <a:ea typeface="Arial"/>
                <a:cs typeface="Arial"/>
                <a:sym typeface="Arial"/>
              </a:rPr>
            </a:br>
            <a:endParaRPr sz="3200" dirty="0">
              <a:latin typeface="Arial"/>
              <a:ea typeface="Arial"/>
              <a:cs typeface="Arial"/>
              <a:sym typeface="Arial"/>
            </a:endParaRPr>
          </a:p>
          <a:p>
            <a:pPr marL="1828754" lvl="2" indent="-423323" algn="l" rtl="0">
              <a:lnSpc>
                <a:spcPct val="90000"/>
              </a:lnSpc>
              <a:spcBef>
                <a:spcPts val="2133"/>
              </a:spcBef>
              <a:spcAft>
                <a:spcPts val="0"/>
              </a:spcAft>
              <a:buClr>
                <a:schemeClr val="dk1"/>
              </a:buClr>
              <a:buSzPts val="1400"/>
              <a:buChar char="■"/>
            </a:pPr>
            <a:r>
              <a:rPr lang="en-US" sz="3200" dirty="0">
                <a:latin typeface="Arial"/>
                <a:ea typeface="Arial"/>
                <a:cs typeface="Arial"/>
                <a:sym typeface="Arial"/>
              </a:rPr>
              <a:t>Task: What steps to take (what steps not to take)</a:t>
            </a:r>
            <a:br>
              <a:rPr lang="en-US" sz="3200" dirty="0">
                <a:latin typeface="Arial"/>
                <a:ea typeface="Arial"/>
                <a:cs typeface="Arial"/>
                <a:sym typeface="Arial"/>
              </a:rPr>
            </a:br>
            <a:endParaRPr sz="3200" dirty="0">
              <a:latin typeface="Arial"/>
              <a:ea typeface="Arial"/>
              <a:cs typeface="Arial"/>
              <a:sym typeface="Arial"/>
            </a:endParaRPr>
          </a:p>
          <a:p>
            <a:pPr marL="1828754" lvl="2" indent="-423323" algn="l" rtl="0">
              <a:lnSpc>
                <a:spcPct val="90000"/>
              </a:lnSpc>
              <a:spcBef>
                <a:spcPts val="2133"/>
              </a:spcBef>
              <a:spcAft>
                <a:spcPts val="0"/>
              </a:spcAft>
              <a:buClr>
                <a:schemeClr val="dk1"/>
              </a:buClr>
              <a:buSzPts val="1400"/>
              <a:buChar char="■"/>
            </a:pPr>
            <a:r>
              <a:rPr lang="en-US" sz="3200" dirty="0">
                <a:latin typeface="Arial"/>
                <a:ea typeface="Arial"/>
                <a:cs typeface="Arial"/>
                <a:sym typeface="Arial"/>
              </a:rPr>
              <a:t> Criteria: What success looks like</a:t>
            </a:r>
            <a:endParaRPr sz="3200" dirty="0">
              <a:latin typeface="Arial"/>
              <a:ea typeface="Arial"/>
              <a:cs typeface="Arial"/>
              <a:sym typeface="Arial"/>
            </a:endParaRPr>
          </a:p>
          <a:p>
            <a:pPr marL="609585" lvl="0" indent="-342888" algn="l" rtl="0">
              <a:lnSpc>
                <a:spcPct val="90000"/>
              </a:lnSpc>
              <a:spcBef>
                <a:spcPts val="0"/>
              </a:spcBef>
              <a:spcAft>
                <a:spcPts val="0"/>
              </a:spcAft>
              <a:buClr>
                <a:schemeClr val="dk1"/>
              </a:buClr>
              <a:buSzPts val="1800"/>
              <a:buNone/>
            </a:pPr>
            <a:endParaRPr sz="3733" dirty="0">
              <a:latin typeface="Source Sans Pro"/>
              <a:ea typeface="Source Sans Pro"/>
              <a:cs typeface="Source Sans Pro"/>
              <a:sym typeface="Source Sans Pro"/>
            </a:endParaRPr>
          </a:p>
          <a:p>
            <a:pPr marL="609585" lvl="0" indent="-342888" algn="l" rtl="0">
              <a:lnSpc>
                <a:spcPct val="90000"/>
              </a:lnSpc>
              <a:spcBef>
                <a:spcPts val="0"/>
              </a:spcBef>
              <a:spcAft>
                <a:spcPts val="0"/>
              </a:spcAft>
              <a:buClr>
                <a:schemeClr val="dk1"/>
              </a:buClr>
              <a:buSzPts val="1800"/>
              <a:buNone/>
            </a:pPr>
            <a:endParaRPr sz="3200" dirty="0">
              <a:latin typeface="Source Sans Pro"/>
              <a:ea typeface="Source Sans Pro"/>
              <a:cs typeface="Source Sans Pro"/>
              <a:sym typeface="Source Sans Pro"/>
            </a:endParaRPr>
          </a:p>
        </p:txBody>
      </p:sp>
      <p:cxnSp>
        <p:nvCxnSpPr>
          <p:cNvPr id="187" name="Google Shape;187;p28" descr="&quot;&quot;&#10;"/>
          <p:cNvCxnSpPr/>
          <p:nvPr/>
        </p:nvCxnSpPr>
        <p:spPr>
          <a:xfrm>
            <a:off x="0" y="1067600"/>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6"/>
          <p:cNvSpPr txBox="1">
            <a:spLocks noGrp="1"/>
          </p:cNvSpPr>
          <p:nvPr>
            <p:ph type="title"/>
          </p:nvPr>
        </p:nvSpPr>
        <p:spPr>
          <a:xfrm>
            <a:off x="583756" y="157695"/>
            <a:ext cx="10515600" cy="1325563"/>
          </a:xfrm>
          <a:prstGeom prst="rect">
            <a:avLst/>
          </a:prstGeom>
          <a:noFill/>
          <a:ln>
            <a:noFill/>
          </a:ln>
        </p:spPr>
        <p:txBody>
          <a:bodyPr spcFirstLastPara="1" wrap="square" lIns="91425" tIns="45700" rIns="91425" bIns="45700" anchor="ctr" anchorCtr="0">
            <a:noAutofit/>
          </a:bodyPr>
          <a:lstStyle/>
          <a:p>
            <a:pPr algn="ctr">
              <a:buClr>
                <a:srgbClr val="5775B1"/>
              </a:buClr>
              <a:buSzPts val="4800"/>
            </a:pPr>
            <a:r>
              <a:rPr lang="en-US" b="1" dirty="0">
                <a:solidFill>
                  <a:schemeClr val="tx1"/>
                </a:solidFill>
                <a:latin typeface="+mn-lt"/>
                <a:sym typeface="Calibri"/>
              </a:rPr>
              <a:t>Odessa College </a:t>
            </a:r>
            <a:r>
              <a:rPr lang="en-US" dirty="0"/>
              <a:t>(Round 1)</a:t>
            </a:r>
            <a:br>
              <a:rPr lang="en-US" dirty="0"/>
            </a:br>
            <a:endParaRPr dirty="0">
              <a:solidFill>
                <a:schemeClr val="tx1"/>
              </a:solidFill>
              <a:latin typeface="+mn-lt"/>
            </a:endParaRPr>
          </a:p>
        </p:txBody>
      </p:sp>
      <p:sp>
        <p:nvSpPr>
          <p:cNvPr id="460" name="Google Shape;460;p66"/>
          <p:cNvSpPr txBox="1">
            <a:spLocks noGrp="1"/>
          </p:cNvSpPr>
          <p:nvPr>
            <p:ph type="body" idx="1"/>
          </p:nvPr>
        </p:nvSpPr>
        <p:spPr>
          <a:xfrm>
            <a:off x="839788" y="1491283"/>
            <a:ext cx="10515600"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None/>
            </a:pPr>
            <a:r>
              <a:rPr lang="en-US" sz="3200" dirty="0">
                <a:latin typeface="+mn-lt"/>
              </a:rPr>
              <a:t>What impacts student success? </a:t>
            </a:r>
            <a:endParaRPr sz="3200" dirty="0">
              <a:latin typeface="+mn-lt"/>
            </a:endParaRPr>
          </a:p>
        </p:txBody>
      </p:sp>
      <p:sp>
        <p:nvSpPr>
          <p:cNvPr id="461" name="Google Shape;461;p66"/>
          <p:cNvSpPr txBox="1">
            <a:spLocks noGrp="1"/>
          </p:cNvSpPr>
          <p:nvPr>
            <p:ph type="body" idx="2"/>
          </p:nvPr>
        </p:nvSpPr>
        <p:spPr>
          <a:xfrm>
            <a:off x="583756" y="2605723"/>
            <a:ext cx="5413819" cy="38664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000"/>
              <a:buNone/>
            </a:pPr>
            <a:r>
              <a:rPr lang="en-US" sz="3200" dirty="0">
                <a:latin typeface="+mn-lt"/>
              </a:rPr>
              <a:t>Subject</a:t>
            </a:r>
            <a:endParaRPr sz="3200" dirty="0">
              <a:latin typeface="+mn-lt"/>
            </a:endParaRPr>
          </a:p>
          <a:p>
            <a:pPr marL="0" lvl="0" indent="0" algn="ctr" rtl="0">
              <a:lnSpc>
                <a:spcPct val="90000"/>
              </a:lnSpc>
              <a:spcBef>
                <a:spcPts val="1100"/>
              </a:spcBef>
              <a:spcAft>
                <a:spcPts val="0"/>
              </a:spcAft>
              <a:buClr>
                <a:schemeClr val="dk1"/>
              </a:buClr>
              <a:buSzPts val="4000"/>
              <a:buNone/>
            </a:pPr>
            <a:r>
              <a:rPr lang="en-US" sz="3200" dirty="0">
                <a:latin typeface="+mn-lt"/>
              </a:rPr>
              <a:t>Course</a:t>
            </a:r>
            <a:endParaRPr sz="3200" dirty="0">
              <a:latin typeface="+mn-lt"/>
            </a:endParaRPr>
          </a:p>
          <a:p>
            <a:pPr marL="0" lvl="0" indent="0" algn="ctr" rtl="0">
              <a:lnSpc>
                <a:spcPct val="90000"/>
              </a:lnSpc>
              <a:spcBef>
                <a:spcPts val="1100"/>
              </a:spcBef>
              <a:spcAft>
                <a:spcPts val="0"/>
              </a:spcAft>
              <a:buClr>
                <a:schemeClr val="dk1"/>
              </a:buClr>
              <a:buSzPts val="4000"/>
              <a:buNone/>
            </a:pPr>
            <a:r>
              <a:rPr lang="en-US" sz="3200" dirty="0">
                <a:latin typeface="+mn-lt"/>
              </a:rPr>
              <a:t>Time of Day</a:t>
            </a:r>
            <a:endParaRPr sz="3200" dirty="0">
              <a:latin typeface="+mn-lt"/>
            </a:endParaRPr>
          </a:p>
          <a:p>
            <a:pPr marL="0" lvl="0" indent="0" algn="ctr" rtl="0">
              <a:lnSpc>
                <a:spcPct val="90000"/>
              </a:lnSpc>
              <a:spcBef>
                <a:spcPts val="1100"/>
              </a:spcBef>
              <a:spcAft>
                <a:spcPts val="0"/>
              </a:spcAft>
              <a:buClr>
                <a:schemeClr val="dk1"/>
              </a:buClr>
              <a:buSzPts val="4000"/>
              <a:buNone/>
            </a:pPr>
            <a:r>
              <a:rPr lang="en-US" sz="3200" dirty="0">
                <a:latin typeface="+mn-lt"/>
              </a:rPr>
              <a:t>Rigor</a:t>
            </a:r>
            <a:endParaRPr sz="3200" dirty="0">
              <a:latin typeface="+mn-lt"/>
            </a:endParaRPr>
          </a:p>
          <a:p>
            <a:pPr marL="0" lvl="0" indent="0" algn="ctr" rtl="0">
              <a:lnSpc>
                <a:spcPct val="90000"/>
              </a:lnSpc>
              <a:spcBef>
                <a:spcPts val="1100"/>
              </a:spcBef>
              <a:spcAft>
                <a:spcPts val="0"/>
              </a:spcAft>
              <a:buClr>
                <a:schemeClr val="dk1"/>
              </a:buClr>
              <a:buSzPts val="4000"/>
              <a:buNone/>
            </a:pPr>
            <a:r>
              <a:rPr lang="en-US" sz="3200" dirty="0">
                <a:latin typeface="+mn-lt"/>
              </a:rPr>
              <a:t>Preparedness</a:t>
            </a:r>
            <a:endParaRPr sz="3200" dirty="0">
              <a:latin typeface="+mn-lt"/>
            </a:endParaRPr>
          </a:p>
        </p:txBody>
      </p:sp>
      <p:sp>
        <p:nvSpPr>
          <p:cNvPr id="462" name="Google Shape;462;p66"/>
          <p:cNvSpPr txBox="1">
            <a:spLocks noGrp="1"/>
          </p:cNvSpPr>
          <p:nvPr>
            <p:ph type="body" idx="4"/>
          </p:nvPr>
        </p:nvSpPr>
        <p:spPr>
          <a:xfrm>
            <a:off x="6172200" y="3185161"/>
            <a:ext cx="5183188" cy="300450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775B1"/>
              </a:buClr>
              <a:buSzPts val="13900"/>
              <a:buNone/>
            </a:pPr>
            <a:r>
              <a:rPr lang="en-US" sz="13900">
                <a:solidFill>
                  <a:srgbClr val="5775B1"/>
                </a:solidFill>
              </a:rPr>
              <a:t>NOPE</a:t>
            </a:r>
            <a:endParaRPr sz="1500"/>
          </a:p>
        </p:txBody>
      </p:sp>
      <p:sp>
        <p:nvSpPr>
          <p:cNvPr id="463" name="Google Shape;463;p66"/>
          <p:cNvSpPr txBox="1"/>
          <p:nvPr/>
        </p:nvSpPr>
        <p:spPr>
          <a:xfrm>
            <a:off x="288100" y="6183874"/>
            <a:ext cx="10208712"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onstantia"/>
                <a:ea typeface="Constantia"/>
                <a:cs typeface="Constantia"/>
                <a:sym typeface="Constantia"/>
              </a:rPr>
              <a:t>Kistner, N.A., &amp; Henderson, C.E. (2014). The drop rate improvement program at Odessa College. </a:t>
            </a:r>
            <a:r>
              <a:rPr lang="en-US" sz="1100" b="0" i="1" u="none" strike="noStrike" cap="none">
                <a:solidFill>
                  <a:schemeClr val="dk1"/>
                </a:solidFill>
                <a:latin typeface="Constantia"/>
                <a:ea typeface="Constantia"/>
                <a:cs typeface="Constantia"/>
                <a:sym typeface="Constantia"/>
              </a:rPr>
              <a:t>Achieving the Dream’s Technology Solutions: Case Study Series</a:t>
            </a:r>
            <a:r>
              <a:rPr lang="en-US" sz="1100" b="0" i="0" u="none" strike="noStrike" cap="none">
                <a:solidFill>
                  <a:schemeClr val="dk1"/>
                </a:solidFill>
                <a:latin typeface="Constantia"/>
                <a:ea typeface="Constantia"/>
                <a:cs typeface="Constantia"/>
                <a:sym typeface="Constantia"/>
              </a:rPr>
              <a:t>. Retrieved from http://achievingthedream.org/resource/13784/the-drop-rate-improvement-program-at-odessa-college</a:t>
            </a:r>
            <a:endParaRPr sz="1500" b="0" i="0" u="none" strike="noStrike" cap="none">
              <a:solidFill>
                <a:srgbClr val="000000"/>
              </a:solidFill>
              <a:latin typeface="Constantia"/>
              <a:ea typeface="Constantia"/>
              <a:cs typeface="Constantia"/>
              <a:sym typeface="Constantia"/>
            </a:endParaRPr>
          </a:p>
        </p:txBody>
      </p:sp>
      <p:cxnSp>
        <p:nvCxnSpPr>
          <p:cNvPr id="7" name="Google Shape;426;p61" descr="&quot;&quot;&#10;"/>
          <p:cNvCxnSpPr/>
          <p:nvPr/>
        </p:nvCxnSpPr>
        <p:spPr>
          <a:xfrm>
            <a:off x="0" y="1280160"/>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7"/>
          <p:cNvSpPr txBox="1">
            <a:spLocks noGrp="1"/>
          </p:cNvSpPr>
          <p:nvPr>
            <p:ph type="title"/>
          </p:nvPr>
        </p:nvSpPr>
        <p:spPr>
          <a:xfrm>
            <a:off x="739775" y="403403"/>
            <a:ext cx="10515600" cy="1325563"/>
          </a:xfrm>
          <a:prstGeom prst="rect">
            <a:avLst/>
          </a:prstGeom>
          <a:noFill/>
          <a:ln>
            <a:noFill/>
          </a:ln>
        </p:spPr>
        <p:txBody>
          <a:bodyPr spcFirstLastPara="1" wrap="square" lIns="91425" tIns="45700" rIns="91425" bIns="45700" anchor="ctr" anchorCtr="0">
            <a:noAutofit/>
          </a:bodyPr>
          <a:lstStyle/>
          <a:p>
            <a:pPr algn="ctr">
              <a:buClr>
                <a:srgbClr val="5775B1"/>
              </a:buClr>
              <a:buSzPts val="4800"/>
            </a:pPr>
            <a:r>
              <a:rPr lang="en-US" b="1" dirty="0">
                <a:solidFill>
                  <a:schemeClr val="tx1"/>
                </a:solidFill>
                <a:latin typeface="+mn-lt"/>
                <a:sym typeface="Calibri"/>
              </a:rPr>
              <a:t>Odessa College </a:t>
            </a:r>
            <a:r>
              <a:rPr lang="en-US" dirty="0"/>
              <a:t>(Round 2)</a:t>
            </a:r>
            <a:br>
              <a:rPr lang="en-US" dirty="0"/>
            </a:br>
            <a:endParaRPr dirty="0">
              <a:solidFill>
                <a:schemeClr val="tx1"/>
              </a:solidFill>
              <a:latin typeface="+mn-lt"/>
            </a:endParaRPr>
          </a:p>
        </p:txBody>
      </p:sp>
      <p:sp>
        <p:nvSpPr>
          <p:cNvPr id="469" name="Google Shape;469;p67"/>
          <p:cNvSpPr txBox="1">
            <a:spLocks noGrp="1"/>
          </p:cNvSpPr>
          <p:nvPr>
            <p:ph type="body" idx="1"/>
          </p:nvPr>
        </p:nvSpPr>
        <p:spPr>
          <a:xfrm>
            <a:off x="839788" y="1491283"/>
            <a:ext cx="10515600"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None/>
            </a:pPr>
            <a:r>
              <a:rPr lang="en-US" sz="3200" dirty="0">
                <a:latin typeface="+mn-lt"/>
              </a:rPr>
              <a:t>What impacts student success? </a:t>
            </a:r>
            <a:endParaRPr sz="3200" dirty="0">
              <a:latin typeface="+mn-lt"/>
            </a:endParaRPr>
          </a:p>
        </p:txBody>
      </p:sp>
      <p:sp>
        <p:nvSpPr>
          <p:cNvPr id="470" name="Google Shape;470;p67"/>
          <p:cNvSpPr txBox="1">
            <a:spLocks noGrp="1"/>
          </p:cNvSpPr>
          <p:nvPr>
            <p:ph type="body" idx="2"/>
          </p:nvPr>
        </p:nvSpPr>
        <p:spPr>
          <a:xfrm>
            <a:off x="839788" y="2941320"/>
            <a:ext cx="5157787" cy="32483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8000"/>
              <a:buNone/>
            </a:pPr>
            <a:r>
              <a:rPr lang="en-US" sz="4000" dirty="0">
                <a:latin typeface="+mn-lt"/>
              </a:rPr>
              <a:t>Teaching Methods</a:t>
            </a:r>
            <a:endParaRPr sz="4000" dirty="0">
              <a:latin typeface="+mn-lt"/>
            </a:endParaRPr>
          </a:p>
        </p:txBody>
      </p:sp>
      <p:sp>
        <p:nvSpPr>
          <p:cNvPr id="471" name="Google Shape;471;p67"/>
          <p:cNvSpPr txBox="1">
            <a:spLocks noGrp="1"/>
          </p:cNvSpPr>
          <p:nvPr>
            <p:ph type="body" idx="4"/>
          </p:nvPr>
        </p:nvSpPr>
        <p:spPr>
          <a:xfrm>
            <a:off x="6172200" y="3185161"/>
            <a:ext cx="5183188" cy="300450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775B1"/>
              </a:buClr>
              <a:buSzPts val="13900"/>
              <a:buNone/>
            </a:pPr>
            <a:r>
              <a:rPr lang="en-US" sz="13900">
                <a:solidFill>
                  <a:srgbClr val="5775B1"/>
                </a:solidFill>
              </a:rPr>
              <a:t>NOPE</a:t>
            </a:r>
            <a:endParaRPr sz="1500"/>
          </a:p>
        </p:txBody>
      </p:sp>
      <p:sp>
        <p:nvSpPr>
          <p:cNvPr id="472" name="Google Shape;472;p67"/>
          <p:cNvSpPr txBox="1"/>
          <p:nvPr/>
        </p:nvSpPr>
        <p:spPr>
          <a:xfrm>
            <a:off x="288100" y="6183874"/>
            <a:ext cx="10208712"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onstantia"/>
                <a:ea typeface="Constantia"/>
                <a:cs typeface="Constantia"/>
                <a:sym typeface="Constantia"/>
              </a:rPr>
              <a:t>Kistner, N.A., &amp; Henderson, C.E. (2014). The drop rate improvement program at Odessa College. </a:t>
            </a:r>
            <a:r>
              <a:rPr lang="en-US" sz="1100" b="0" i="1" u="none" strike="noStrike" cap="none">
                <a:solidFill>
                  <a:schemeClr val="dk1"/>
                </a:solidFill>
                <a:latin typeface="Constantia"/>
                <a:ea typeface="Constantia"/>
                <a:cs typeface="Constantia"/>
                <a:sym typeface="Constantia"/>
              </a:rPr>
              <a:t>Achieving the Dream’s Technology Solutions: Case Study Series</a:t>
            </a:r>
            <a:r>
              <a:rPr lang="en-US" sz="1100" b="0" i="0" u="none" strike="noStrike" cap="none">
                <a:solidFill>
                  <a:schemeClr val="dk1"/>
                </a:solidFill>
                <a:latin typeface="Constantia"/>
                <a:ea typeface="Constantia"/>
                <a:cs typeface="Constantia"/>
                <a:sym typeface="Constantia"/>
              </a:rPr>
              <a:t>. Retrieved from http://achievingthedream.org/resource/13784/the-drop-rate-improvement-program-at-odessa-college</a:t>
            </a:r>
            <a:endParaRPr sz="1500" b="0" i="0" u="none" strike="noStrike" cap="none">
              <a:solidFill>
                <a:srgbClr val="000000"/>
              </a:solidFill>
              <a:latin typeface="Constantia"/>
              <a:ea typeface="Constantia"/>
              <a:cs typeface="Constantia"/>
              <a:sym typeface="Constantia"/>
            </a:endParaRPr>
          </a:p>
        </p:txBody>
      </p:sp>
      <p:cxnSp>
        <p:nvCxnSpPr>
          <p:cNvPr id="7" name="Google Shape;426;p61" descr="&quot;&quot;&#10;"/>
          <p:cNvCxnSpPr/>
          <p:nvPr/>
        </p:nvCxnSpPr>
        <p:spPr>
          <a:xfrm>
            <a:off x="0" y="147523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8"/>
          <p:cNvSpPr txBox="1">
            <a:spLocks noGrp="1"/>
          </p:cNvSpPr>
          <p:nvPr>
            <p:ph type="title"/>
          </p:nvPr>
        </p:nvSpPr>
        <p:spPr>
          <a:xfrm>
            <a:off x="838200" y="32754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1500">
                <a:solidFill>
                  <a:schemeClr val="lt1"/>
                </a:solidFill>
              </a:rPr>
              <a:t>Quote about Student Success</a:t>
            </a:r>
            <a:endParaRPr sz="1500"/>
          </a:p>
        </p:txBody>
      </p:sp>
      <p:sp>
        <p:nvSpPr>
          <p:cNvPr id="478" name="Google Shape;478;p68"/>
          <p:cNvSpPr txBox="1">
            <a:spLocks noGrp="1"/>
          </p:cNvSpPr>
          <p:nvPr>
            <p:ph type="body" idx="1"/>
          </p:nvPr>
        </p:nvSpPr>
        <p:spPr>
          <a:xfrm>
            <a:off x="199292" y="836197"/>
            <a:ext cx="11758246" cy="43513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775B1"/>
              </a:buClr>
              <a:buSzPts val="8800"/>
              <a:buNone/>
            </a:pPr>
            <a:r>
              <a:rPr lang="en-US" sz="5400" dirty="0">
                <a:latin typeface="Arial" panose="020B0604020202020204" pitchFamily="34" charset="0"/>
                <a:cs typeface="Arial" panose="020B0604020202020204" pitchFamily="34" charset="0"/>
              </a:rPr>
              <a:t>“A common thread of connectivity to their students.”</a:t>
            </a:r>
          </a:p>
          <a:p>
            <a:pPr marL="0" lvl="0" indent="0" algn="l" rtl="0">
              <a:lnSpc>
                <a:spcPct val="90000"/>
              </a:lnSpc>
              <a:spcBef>
                <a:spcPts val="0"/>
              </a:spcBef>
              <a:spcAft>
                <a:spcPts val="0"/>
              </a:spcAft>
              <a:buClr>
                <a:srgbClr val="5775B1"/>
              </a:buClr>
              <a:buSzPts val="8800"/>
              <a:buNone/>
            </a:pPr>
            <a:endParaRPr sz="5400" dirty="0">
              <a:latin typeface="Arial" panose="020B0604020202020204" pitchFamily="34" charset="0"/>
              <a:cs typeface="Arial" panose="020B0604020202020204" pitchFamily="34" charset="0"/>
            </a:endParaRPr>
          </a:p>
          <a:p>
            <a:pPr marL="0" lvl="0" indent="0" rtl="0">
              <a:lnSpc>
                <a:spcPct val="90000"/>
              </a:lnSpc>
              <a:spcBef>
                <a:spcPts val="1100"/>
              </a:spcBef>
              <a:spcAft>
                <a:spcPts val="0"/>
              </a:spcAft>
              <a:buClr>
                <a:srgbClr val="5775B1"/>
              </a:buClr>
              <a:buSzPts val="2400"/>
              <a:buNone/>
            </a:pPr>
            <a:r>
              <a:rPr lang="en-US" sz="2400" dirty="0">
                <a:latin typeface="Arial" panose="020B0604020202020204" pitchFamily="34" charset="0"/>
                <a:cs typeface="Arial" panose="020B0604020202020204" pitchFamily="34" charset="0"/>
              </a:rPr>
              <a:t>Dr. Donald Wood, Vice President for Institutional Effectiveness, Odessa College </a:t>
            </a:r>
            <a:endParaRPr sz="2400" dirty="0">
              <a:latin typeface="Arial" panose="020B0604020202020204" pitchFamily="34" charset="0"/>
              <a:cs typeface="Arial" panose="020B0604020202020204" pitchFamily="34" charset="0"/>
            </a:endParaRPr>
          </a:p>
        </p:txBody>
      </p:sp>
      <p:sp>
        <p:nvSpPr>
          <p:cNvPr id="479" name="Google Shape;479;p68"/>
          <p:cNvSpPr txBox="1"/>
          <p:nvPr/>
        </p:nvSpPr>
        <p:spPr>
          <a:xfrm>
            <a:off x="288100" y="6183874"/>
            <a:ext cx="10208712"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onstantia"/>
                <a:ea typeface="Constantia"/>
                <a:cs typeface="Constantia"/>
                <a:sym typeface="Constantia"/>
              </a:rPr>
              <a:t>Kistner, N.A., &amp; Henderson, C.E. (2014). The drop rate improvement program at Odessa College. </a:t>
            </a:r>
            <a:r>
              <a:rPr lang="en-US" sz="1100" b="0" i="1" u="none" strike="noStrike" cap="none">
                <a:solidFill>
                  <a:schemeClr val="dk1"/>
                </a:solidFill>
                <a:latin typeface="Constantia"/>
                <a:ea typeface="Constantia"/>
                <a:cs typeface="Constantia"/>
                <a:sym typeface="Constantia"/>
              </a:rPr>
              <a:t>Achieving the Dream’s Technology Solutions: Case Study Series</a:t>
            </a:r>
            <a:r>
              <a:rPr lang="en-US" sz="1100" b="0" i="0" u="none" strike="noStrike" cap="none">
                <a:solidFill>
                  <a:schemeClr val="dk1"/>
                </a:solidFill>
                <a:latin typeface="Constantia"/>
                <a:ea typeface="Constantia"/>
                <a:cs typeface="Constantia"/>
                <a:sym typeface="Constantia"/>
              </a:rPr>
              <a:t>. Retrieved from http://achievingthedream.org/resource/13784/the-drop-rate-improvement-program-at-odessa-college</a:t>
            </a:r>
            <a:endParaRPr sz="1500" b="0" i="0" u="none" strike="noStrike" cap="none">
              <a:solidFill>
                <a:srgbClr val="000000"/>
              </a:solidFill>
              <a:latin typeface="Constantia"/>
              <a:ea typeface="Constantia"/>
              <a:cs typeface="Constantia"/>
              <a:sym typeface="Constanti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9"/>
          <p:cNvSpPr txBox="1">
            <a:spLocks noGrp="1"/>
          </p:cNvSpPr>
          <p:nvPr>
            <p:ph type="title"/>
          </p:nvPr>
        </p:nvSpPr>
        <p:spPr>
          <a:xfrm>
            <a:off x="838200" y="14966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775B1"/>
              </a:buClr>
              <a:buSzPts val="4800"/>
              <a:buFont typeface="Calibri"/>
              <a:buNone/>
            </a:pPr>
            <a:r>
              <a:rPr lang="en-US" b="1" dirty="0">
                <a:solidFill>
                  <a:schemeClr val="tx1"/>
                </a:solidFill>
                <a:latin typeface="+mn-lt"/>
                <a:sym typeface="Calibri"/>
              </a:rPr>
              <a:t>Odessa College: In-Class Retention</a:t>
            </a:r>
            <a:endParaRPr dirty="0">
              <a:solidFill>
                <a:schemeClr val="tx1"/>
              </a:solidFill>
              <a:latin typeface="+mn-lt"/>
            </a:endParaRPr>
          </a:p>
        </p:txBody>
      </p:sp>
      <p:sp>
        <p:nvSpPr>
          <p:cNvPr id="486" name="Google Shape;486;p69"/>
          <p:cNvSpPr txBox="1">
            <a:spLocks noGrp="1"/>
          </p:cNvSpPr>
          <p:nvPr>
            <p:ph type="body" idx="1"/>
          </p:nvPr>
        </p:nvSpPr>
        <p:spPr>
          <a:xfrm>
            <a:off x="839788" y="1944209"/>
            <a:ext cx="4913312" cy="4778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None/>
            </a:pPr>
            <a:r>
              <a:rPr lang="en-US" sz="3600"/>
              <a:t>Before</a:t>
            </a:r>
            <a:endParaRPr sz="1500"/>
          </a:p>
        </p:txBody>
      </p:sp>
      <p:sp>
        <p:nvSpPr>
          <p:cNvPr id="487" name="Google Shape;487;p69"/>
          <p:cNvSpPr txBox="1">
            <a:spLocks noGrp="1"/>
          </p:cNvSpPr>
          <p:nvPr>
            <p:ph type="body" idx="2"/>
          </p:nvPr>
        </p:nvSpPr>
        <p:spPr>
          <a:xfrm>
            <a:off x="839788" y="2670008"/>
            <a:ext cx="5157787" cy="3678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3900"/>
              <a:buNone/>
            </a:pPr>
            <a:r>
              <a:rPr lang="en-US" sz="13900" b="1"/>
              <a:t>83%</a:t>
            </a:r>
            <a:endParaRPr sz="1500"/>
          </a:p>
        </p:txBody>
      </p:sp>
      <p:sp>
        <p:nvSpPr>
          <p:cNvPr id="488" name="Google Shape;488;p69"/>
          <p:cNvSpPr txBox="1">
            <a:spLocks noGrp="1"/>
          </p:cNvSpPr>
          <p:nvPr>
            <p:ph type="body" idx="1"/>
          </p:nvPr>
        </p:nvSpPr>
        <p:spPr>
          <a:xfrm>
            <a:off x="6172200" y="1948972"/>
            <a:ext cx="4913312" cy="4778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None/>
            </a:pPr>
            <a:r>
              <a:rPr lang="en-US" sz="3600"/>
              <a:t>After</a:t>
            </a:r>
            <a:endParaRPr sz="1500"/>
          </a:p>
        </p:txBody>
      </p:sp>
      <p:sp>
        <p:nvSpPr>
          <p:cNvPr id="489" name="Google Shape;489;p69"/>
          <p:cNvSpPr txBox="1">
            <a:spLocks noGrp="1"/>
          </p:cNvSpPr>
          <p:nvPr>
            <p:ph type="body" idx="4"/>
          </p:nvPr>
        </p:nvSpPr>
        <p:spPr>
          <a:xfrm>
            <a:off x="6172200" y="2685093"/>
            <a:ext cx="5183188" cy="368458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3900"/>
              <a:buNone/>
            </a:pPr>
            <a:r>
              <a:rPr lang="en-US" sz="13900" b="1"/>
              <a:t>95%*</a:t>
            </a:r>
            <a:endParaRPr sz="1500"/>
          </a:p>
          <a:p>
            <a:pPr marL="0" lvl="0" indent="0" algn="ctr" rtl="0">
              <a:lnSpc>
                <a:spcPct val="90000"/>
              </a:lnSpc>
              <a:spcBef>
                <a:spcPts val="1100"/>
              </a:spcBef>
              <a:spcAft>
                <a:spcPts val="0"/>
              </a:spcAft>
              <a:buClr>
                <a:schemeClr val="dk1"/>
              </a:buClr>
              <a:buSzPts val="2800"/>
              <a:buNone/>
            </a:pPr>
            <a:endParaRPr sz="1500"/>
          </a:p>
        </p:txBody>
      </p:sp>
      <p:sp>
        <p:nvSpPr>
          <p:cNvPr id="490" name="Google Shape;490;p69"/>
          <p:cNvSpPr txBox="1">
            <a:spLocks noGrp="1"/>
          </p:cNvSpPr>
          <p:nvPr>
            <p:ph type="body" idx="1"/>
          </p:nvPr>
        </p:nvSpPr>
        <p:spPr>
          <a:xfrm>
            <a:off x="0" y="5543549"/>
            <a:ext cx="11529101" cy="6403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200"/>
              <a:buNone/>
            </a:pPr>
            <a:r>
              <a:rPr lang="en-US" sz="3200"/>
              <a:t>*“regardless of gender, age, race/ethnicity, or Pell status”</a:t>
            </a:r>
            <a:endParaRPr sz="1500"/>
          </a:p>
        </p:txBody>
      </p:sp>
      <p:sp>
        <p:nvSpPr>
          <p:cNvPr id="491" name="Google Shape;491;p69"/>
          <p:cNvSpPr txBox="1"/>
          <p:nvPr/>
        </p:nvSpPr>
        <p:spPr>
          <a:xfrm>
            <a:off x="288100" y="6183874"/>
            <a:ext cx="10208712"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onstantia"/>
                <a:ea typeface="Constantia"/>
                <a:cs typeface="Constantia"/>
                <a:sym typeface="Constantia"/>
              </a:rPr>
              <a:t>Kistner, N.A., &amp; Henderson, C.E. (2014). The drop rate improvement program at Odessa College. </a:t>
            </a:r>
            <a:r>
              <a:rPr lang="en-US" sz="1100" b="0" i="1" u="none" strike="noStrike" cap="none">
                <a:solidFill>
                  <a:schemeClr val="dk1"/>
                </a:solidFill>
                <a:latin typeface="Constantia"/>
                <a:ea typeface="Constantia"/>
                <a:cs typeface="Constantia"/>
                <a:sym typeface="Constantia"/>
              </a:rPr>
              <a:t>Achieving the Dream’s Technology Solutions: Case Study Series</a:t>
            </a:r>
            <a:r>
              <a:rPr lang="en-US" sz="1100" b="0" i="0" u="none" strike="noStrike" cap="none">
                <a:solidFill>
                  <a:schemeClr val="dk1"/>
                </a:solidFill>
                <a:latin typeface="Constantia"/>
                <a:ea typeface="Constantia"/>
                <a:cs typeface="Constantia"/>
                <a:sym typeface="Constantia"/>
              </a:rPr>
              <a:t>. Retrieved from http://achievingthedream.org/resource/13784/the-drop-rate-improvement-program-at-odessa-college</a:t>
            </a:r>
            <a:endParaRPr sz="1500" b="0" i="0" u="none" strike="noStrike" cap="none">
              <a:solidFill>
                <a:srgbClr val="000000"/>
              </a:solidFill>
              <a:latin typeface="Constantia"/>
              <a:ea typeface="Constantia"/>
              <a:cs typeface="Constantia"/>
              <a:sym typeface="Constantia"/>
            </a:endParaRPr>
          </a:p>
        </p:txBody>
      </p:sp>
      <p:cxnSp>
        <p:nvCxnSpPr>
          <p:cNvPr id="9" name="Google Shape;426;p61" descr="&quot;&quot;&#10;"/>
          <p:cNvCxnSpPr/>
          <p:nvPr/>
        </p:nvCxnSpPr>
        <p:spPr>
          <a:xfrm>
            <a:off x="0" y="147523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0"/>
          <p:cNvSpPr txBox="1">
            <a:spLocks noGrp="1"/>
          </p:cNvSpPr>
          <p:nvPr>
            <p:ph type="title"/>
          </p:nvPr>
        </p:nvSpPr>
        <p:spPr>
          <a:xfrm>
            <a:off x="838200" y="149532"/>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mn-lt"/>
              </a:rPr>
              <a:t>TILT-</a:t>
            </a:r>
            <a:r>
              <a:rPr lang="en-US" dirty="0" err="1">
                <a:latin typeface="+mn-lt"/>
              </a:rPr>
              <a:t>ing</a:t>
            </a:r>
            <a:r>
              <a:rPr lang="en-US" dirty="0">
                <a:latin typeface="+mn-lt"/>
              </a:rPr>
              <a:t> is Connecting</a:t>
            </a:r>
            <a:endParaRPr dirty="0">
              <a:latin typeface="+mn-lt"/>
            </a:endParaRPr>
          </a:p>
        </p:txBody>
      </p:sp>
      <p:sp>
        <p:nvSpPr>
          <p:cNvPr id="498" name="Google Shape;498;p7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sz="3200" dirty="0">
                <a:latin typeface="+mn-lt"/>
              </a:rPr>
              <a:t>TILT-</a:t>
            </a:r>
            <a:r>
              <a:rPr lang="en-US" sz="3200" dirty="0" err="1">
                <a:latin typeface="+mn-lt"/>
              </a:rPr>
              <a:t>ing</a:t>
            </a:r>
            <a:r>
              <a:rPr lang="en-US" sz="3200" dirty="0">
                <a:latin typeface="+mn-lt"/>
              </a:rPr>
              <a:t> is connecting and engaging</a:t>
            </a:r>
            <a:br>
              <a:rPr lang="en-US" sz="3200" dirty="0">
                <a:latin typeface="+mn-lt"/>
              </a:rPr>
            </a:br>
            <a:endParaRPr sz="3200" dirty="0">
              <a:latin typeface="+mn-lt"/>
            </a:endParaRPr>
          </a:p>
          <a:p>
            <a:pPr marL="457200" lvl="0" indent="-342900" algn="l" rtl="0">
              <a:spcBef>
                <a:spcPts val="0"/>
              </a:spcBef>
              <a:spcAft>
                <a:spcPts val="0"/>
              </a:spcAft>
              <a:buSzPts val="1800"/>
              <a:buChar char="•"/>
            </a:pPr>
            <a:r>
              <a:rPr lang="en-US" sz="3200" dirty="0">
                <a:latin typeface="+mn-lt"/>
              </a:rPr>
              <a:t>Connect Trust with TILT</a:t>
            </a:r>
            <a:br>
              <a:rPr lang="en-US" sz="3200" dirty="0">
                <a:latin typeface="+mn-lt"/>
              </a:rPr>
            </a:br>
            <a:endParaRPr sz="3200" dirty="0">
              <a:latin typeface="+mn-lt"/>
            </a:endParaRPr>
          </a:p>
          <a:p>
            <a:pPr marL="457200" lvl="0" indent="-342900" algn="l" rtl="0">
              <a:spcBef>
                <a:spcPts val="0"/>
              </a:spcBef>
              <a:spcAft>
                <a:spcPts val="0"/>
              </a:spcAft>
              <a:buSzPts val="1800"/>
              <a:buChar char="•"/>
            </a:pPr>
            <a:r>
              <a:rPr lang="en-US" sz="3200" dirty="0">
                <a:latin typeface="+mn-lt"/>
              </a:rPr>
              <a:t>Responding to diverse students’ needs</a:t>
            </a:r>
            <a:br>
              <a:rPr lang="en-US" sz="3200" dirty="0">
                <a:latin typeface="+mn-lt"/>
              </a:rPr>
            </a:br>
            <a:endParaRPr sz="3200" dirty="0">
              <a:latin typeface="+mn-lt"/>
            </a:endParaRPr>
          </a:p>
          <a:p>
            <a:pPr marL="457200" lvl="0" indent="-342900" algn="l" rtl="0">
              <a:spcBef>
                <a:spcPts val="0"/>
              </a:spcBef>
              <a:spcAft>
                <a:spcPts val="0"/>
              </a:spcAft>
              <a:buSzPts val="1800"/>
              <a:buChar char="•"/>
            </a:pPr>
            <a:r>
              <a:rPr lang="en-US" sz="3200" dirty="0">
                <a:latin typeface="+mn-lt"/>
              </a:rPr>
              <a:t>TILT-</a:t>
            </a:r>
            <a:r>
              <a:rPr lang="en-US" sz="3200" dirty="0" err="1">
                <a:latin typeface="+mn-lt"/>
              </a:rPr>
              <a:t>ing</a:t>
            </a:r>
            <a:r>
              <a:rPr lang="en-US" sz="3200" dirty="0">
                <a:latin typeface="+mn-lt"/>
              </a:rPr>
              <a:t> allow students to have a tool to engage conversation with a faculty.</a:t>
            </a:r>
            <a:endParaRPr sz="3200" dirty="0">
              <a:latin typeface="+mn-lt"/>
            </a:endParaRPr>
          </a:p>
          <a:p>
            <a:pPr marL="457200" lvl="0" indent="0" algn="l" rtl="0">
              <a:spcBef>
                <a:spcPts val="1000"/>
              </a:spcBef>
              <a:spcAft>
                <a:spcPts val="0"/>
              </a:spcAft>
              <a:buNone/>
            </a:pPr>
            <a:endParaRPr dirty="0"/>
          </a:p>
        </p:txBody>
      </p:sp>
      <p:cxnSp>
        <p:nvCxnSpPr>
          <p:cNvPr id="4" name="Google Shape;426;p61" descr="&quot;&quot;&#10;"/>
          <p:cNvCxnSpPr/>
          <p:nvPr/>
        </p:nvCxnSpPr>
        <p:spPr>
          <a:xfrm>
            <a:off x="0" y="147523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1"/>
          <p:cNvSpPr txBox="1">
            <a:spLocks noGrp="1"/>
          </p:cNvSpPr>
          <p:nvPr>
            <p:ph type="title"/>
          </p:nvPr>
        </p:nvSpPr>
        <p:spPr>
          <a:xfrm>
            <a:off x="290286" y="230326"/>
            <a:ext cx="11901714"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rPr>
              <a:t>TILT Address the Issues Raised by Students </a:t>
            </a:r>
            <a:endParaRPr dirty="0">
              <a:solidFill>
                <a:srgbClr val="FF0000"/>
              </a:solidFill>
              <a:latin typeface="+mn-lt"/>
            </a:endParaRPr>
          </a:p>
        </p:txBody>
      </p:sp>
      <p:sp>
        <p:nvSpPr>
          <p:cNvPr id="505" name="Google Shape;505;p71"/>
          <p:cNvSpPr txBox="1">
            <a:spLocks noGrp="1"/>
          </p:cNvSpPr>
          <p:nvPr>
            <p:ph type="body" idx="1"/>
          </p:nvPr>
        </p:nvSpPr>
        <p:spPr>
          <a:xfrm>
            <a:off x="290285" y="1825625"/>
            <a:ext cx="11771085" cy="4807404"/>
          </a:xfrm>
          <a:prstGeom prst="rect">
            <a:avLst/>
          </a:prstGeom>
        </p:spPr>
        <p:txBody>
          <a:bodyPr spcFirstLastPara="1" wrap="square" lIns="91425" tIns="45700" rIns="91425" bIns="45700" anchor="t" anchorCtr="0">
            <a:noAutofit/>
          </a:bodyPr>
          <a:lstStyle/>
          <a:p>
            <a:pPr fontAlgn="base"/>
            <a:r>
              <a:rPr lang="en-US" sz="3200" dirty="0">
                <a:latin typeface="+mn-lt"/>
              </a:rPr>
              <a:t>Support sense making: A clear statement of the purpose for the assignment in the course and connected to the future. </a:t>
            </a:r>
            <a:br>
              <a:rPr lang="en-US" sz="3200" dirty="0">
                <a:latin typeface="+mn-lt"/>
              </a:rPr>
            </a:br>
            <a:endParaRPr lang="en-US" sz="3200" dirty="0">
              <a:latin typeface="+mn-lt"/>
            </a:endParaRPr>
          </a:p>
          <a:p>
            <a:pPr fontAlgn="base"/>
            <a:r>
              <a:rPr lang="en-US" sz="3200" dirty="0">
                <a:latin typeface="+mn-lt"/>
              </a:rPr>
              <a:t>Provide clarity: A transparent procedure on how to complete assignments properly.</a:t>
            </a:r>
            <a:br>
              <a:rPr lang="en-US" sz="3200" dirty="0">
                <a:latin typeface="+mn-lt"/>
              </a:rPr>
            </a:br>
            <a:endParaRPr lang="en-US" sz="3200" dirty="0">
              <a:latin typeface="+mn-lt"/>
            </a:endParaRPr>
          </a:p>
          <a:p>
            <a:pPr fontAlgn="base"/>
            <a:r>
              <a:rPr lang="en-US" sz="3200" dirty="0">
                <a:latin typeface="+mn-lt"/>
              </a:rPr>
              <a:t>Set Goals: A clear expectation and allow students to self-check their performance.</a:t>
            </a:r>
          </a:p>
          <a:p>
            <a:pPr marL="0" lvl="0" indent="0" algn="l" rtl="0">
              <a:spcBef>
                <a:spcPts val="1000"/>
              </a:spcBef>
              <a:spcAft>
                <a:spcPts val="0"/>
              </a:spcAft>
              <a:buNone/>
            </a:pPr>
            <a:endParaRPr dirty="0"/>
          </a:p>
          <a:p>
            <a:pPr marL="457200" lvl="0" indent="-298450" algn="l" rtl="0">
              <a:lnSpc>
                <a:spcPct val="100000"/>
              </a:lnSpc>
              <a:spcBef>
                <a:spcPts val="700"/>
              </a:spcBef>
              <a:spcAft>
                <a:spcPts val="0"/>
              </a:spcAft>
              <a:buClr>
                <a:srgbClr val="A5B592"/>
              </a:buClr>
              <a:buSzPts val="3700"/>
              <a:buChar char="•"/>
            </a:pPr>
            <a:endParaRPr dirty="0"/>
          </a:p>
        </p:txBody>
      </p:sp>
      <p:cxnSp>
        <p:nvCxnSpPr>
          <p:cNvPr id="4" name="Google Shape;426;p61" descr="&quot;&quot;&#10;"/>
          <p:cNvCxnSpPr/>
          <p:nvPr/>
        </p:nvCxnSpPr>
        <p:spPr>
          <a:xfrm>
            <a:off x="0" y="1556026"/>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cxnSp>
        <p:nvCxnSpPr>
          <p:cNvPr id="6" name="Google Shape;426;p61" descr="&quot;&quot;&#10;"/>
          <p:cNvCxnSpPr/>
          <p:nvPr/>
        </p:nvCxnSpPr>
        <p:spPr>
          <a:xfrm>
            <a:off x="0" y="1609344"/>
            <a:ext cx="12192000" cy="0"/>
          </a:xfrm>
          <a:prstGeom prst="straightConnector1">
            <a:avLst/>
          </a:prstGeom>
          <a:noFill/>
          <a:ln w="57150" cap="flat" cmpd="sng">
            <a:solidFill>
              <a:schemeClr val="dk1"/>
            </a:solidFill>
            <a:prstDash val="solid"/>
            <a:miter lim="800000"/>
            <a:headEnd type="none" w="sm" len="sm"/>
            <a:tailEnd type="none" w="sm" len="sm"/>
          </a:ln>
        </p:spPr>
      </p:cxnSp>
      <p:sp>
        <p:nvSpPr>
          <p:cNvPr id="510" name="Google Shape;510;p72"/>
          <p:cNvSpPr txBox="1">
            <a:spLocks noGrp="1"/>
          </p:cNvSpPr>
          <p:nvPr>
            <p:ph type="title"/>
          </p:nvPr>
        </p:nvSpPr>
        <p:spPr>
          <a:xfrm>
            <a:off x="0" y="118823"/>
            <a:ext cx="7614312" cy="1168500"/>
          </a:xfrm>
          <a:prstGeom prst="rect">
            <a:avLst/>
          </a:prstGeom>
          <a:noFill/>
          <a:ln>
            <a:noFill/>
          </a:ln>
        </p:spPr>
        <p:txBody>
          <a:bodyPr spcFirstLastPara="1" wrap="square" lIns="121900" tIns="60925" rIns="121900" bIns="60925" anchor="t" anchorCtr="0">
            <a:noAutofit/>
          </a:bodyPr>
          <a:lstStyle/>
          <a:p>
            <a:pPr marL="0" lvl="0" indent="0" algn="ctr" rtl="0">
              <a:lnSpc>
                <a:spcPct val="100000"/>
              </a:lnSpc>
              <a:spcBef>
                <a:spcPts val="0"/>
              </a:spcBef>
              <a:spcAft>
                <a:spcPts val="0"/>
              </a:spcAft>
              <a:buClr>
                <a:schemeClr val="dk2"/>
              </a:buClr>
              <a:buSzPts val="4800"/>
              <a:buFont typeface="Constantia"/>
              <a:buNone/>
            </a:pPr>
            <a:r>
              <a:rPr lang="en-US" sz="4400" dirty="0">
                <a:latin typeface="+mn-lt"/>
              </a:rPr>
              <a:t>IDEAS FOR TILT-</a:t>
            </a:r>
            <a:r>
              <a:rPr lang="en-US" sz="4400" dirty="0" err="1">
                <a:latin typeface="+mn-lt"/>
              </a:rPr>
              <a:t>ing</a:t>
            </a:r>
            <a:r>
              <a:rPr lang="en-US" sz="4400" dirty="0">
                <a:latin typeface="+mn-lt"/>
              </a:rPr>
              <a:t> </a:t>
            </a:r>
            <a:endParaRPr sz="4400" dirty="0">
              <a:latin typeface="+mn-lt"/>
            </a:endParaRPr>
          </a:p>
          <a:p>
            <a:pPr marL="0" lvl="0" indent="0" algn="ctr" rtl="0">
              <a:lnSpc>
                <a:spcPct val="100000"/>
              </a:lnSpc>
              <a:spcBef>
                <a:spcPts val="0"/>
              </a:spcBef>
              <a:spcAft>
                <a:spcPts val="0"/>
              </a:spcAft>
              <a:buClr>
                <a:schemeClr val="dk2"/>
              </a:buClr>
              <a:buSzPts val="4800"/>
              <a:buFont typeface="Constantia"/>
              <a:buNone/>
            </a:pPr>
            <a:r>
              <a:rPr lang="en-US" sz="4400" dirty="0">
                <a:latin typeface="+mn-lt"/>
              </a:rPr>
              <a:t>WITH STUDENTS</a:t>
            </a:r>
            <a:endParaRPr sz="4400" dirty="0">
              <a:latin typeface="+mn-lt"/>
            </a:endParaRPr>
          </a:p>
        </p:txBody>
      </p:sp>
      <p:sp>
        <p:nvSpPr>
          <p:cNvPr id="511" name="Google Shape;511;p72"/>
          <p:cNvSpPr txBox="1">
            <a:spLocks noGrp="1"/>
          </p:cNvSpPr>
          <p:nvPr>
            <p:ph type="body" idx="1"/>
          </p:nvPr>
        </p:nvSpPr>
        <p:spPr>
          <a:xfrm>
            <a:off x="1109133" y="6119284"/>
            <a:ext cx="14020800" cy="2000249"/>
          </a:xfrm>
          <a:prstGeom prst="rect">
            <a:avLst/>
          </a:prstGeom>
          <a:noFill/>
          <a:ln>
            <a:noFill/>
          </a:ln>
        </p:spPr>
        <p:txBody>
          <a:bodyPr spcFirstLastPara="1" wrap="square" lIns="121900" tIns="60925" rIns="121900" bIns="60925" anchor="b" anchorCtr="0">
            <a:noAutofit/>
          </a:bodyPr>
          <a:lstStyle/>
          <a:p>
            <a:pPr marL="0" lvl="0" indent="0" algn="l" rtl="0">
              <a:lnSpc>
                <a:spcPct val="100000"/>
              </a:lnSpc>
              <a:spcBef>
                <a:spcPts val="0"/>
              </a:spcBef>
              <a:spcAft>
                <a:spcPts val="0"/>
              </a:spcAft>
              <a:buSzPts val="2700"/>
              <a:buNone/>
            </a:pPr>
            <a:r>
              <a:rPr lang="en-US" sz="1900"/>
              <a:t>Backwards Design</a:t>
            </a:r>
            <a:endParaRPr sz="1900"/>
          </a:p>
        </p:txBody>
      </p:sp>
      <p:pic>
        <p:nvPicPr>
          <p:cNvPr id="512" name="Google Shape;512;p72" descr="from the top to the bottom. learning outcome connecting to assessment to learning activities and then content at the bottom." title="content learning connection"/>
          <p:cNvPicPr preferRelativeResize="0"/>
          <p:nvPr/>
        </p:nvPicPr>
        <p:blipFill rotWithShape="1">
          <a:blip r:embed="rId3">
            <a:alphaModFix/>
          </a:blip>
          <a:srcRect/>
          <a:stretch/>
        </p:blipFill>
        <p:spPr>
          <a:xfrm>
            <a:off x="7614312" y="-204136"/>
            <a:ext cx="4318580" cy="6858000"/>
          </a:xfrm>
          <a:prstGeom prst="rect">
            <a:avLst/>
          </a:prstGeom>
          <a:noFill/>
          <a:ln>
            <a:noFill/>
          </a:ln>
        </p:spPr>
      </p:pic>
      <p:pic>
        <p:nvPicPr>
          <p:cNvPr id="2" name="Picture 1" descr="&quot;&quot;&#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64" y="2074932"/>
            <a:ext cx="6196584" cy="372233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3"/>
          <p:cNvSpPr txBox="1">
            <a:spLocks noGrp="1"/>
          </p:cNvSpPr>
          <p:nvPr>
            <p:ph type="title"/>
          </p:nvPr>
        </p:nvSpPr>
        <p:spPr>
          <a:xfrm>
            <a:off x="290285" y="258992"/>
            <a:ext cx="11595302" cy="11430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2"/>
              </a:buClr>
              <a:buSzPts val="6100"/>
              <a:buFont typeface="Constantia"/>
              <a:buNone/>
            </a:pPr>
            <a:r>
              <a:rPr lang="en-US" dirty="0">
                <a:latin typeface="+mn-lt"/>
              </a:rPr>
              <a:t>TILT with Student Idea #1 </a:t>
            </a:r>
            <a:r>
              <a:rPr lang="en-US" sz="1900" dirty="0"/>
              <a:t/>
            </a:r>
            <a:br>
              <a:rPr lang="en-US" sz="1900" dirty="0"/>
            </a:br>
            <a:endParaRPr sz="4300" dirty="0"/>
          </a:p>
        </p:txBody>
      </p:sp>
      <p:sp>
        <p:nvSpPr>
          <p:cNvPr id="519" name="Google Shape;519;p73"/>
          <p:cNvSpPr txBox="1">
            <a:spLocks noGrp="1"/>
          </p:cNvSpPr>
          <p:nvPr>
            <p:ph type="body" idx="1"/>
          </p:nvPr>
        </p:nvSpPr>
        <p:spPr>
          <a:xfrm>
            <a:off x="808200" y="1402002"/>
            <a:ext cx="10713900" cy="4910700"/>
          </a:xfrm>
          <a:prstGeom prst="rect">
            <a:avLst/>
          </a:prstGeom>
          <a:noFill/>
          <a:ln>
            <a:noFill/>
          </a:ln>
        </p:spPr>
        <p:txBody>
          <a:bodyPr spcFirstLastPara="1" wrap="square" lIns="121900" tIns="60925" rIns="121900" bIns="60925" anchor="t" anchorCtr="0">
            <a:noAutofit/>
          </a:bodyPr>
          <a:lstStyle/>
          <a:p>
            <a:pPr marL="457200" lvl="0" indent="-241300" algn="l" rtl="0">
              <a:lnSpc>
                <a:spcPct val="90000"/>
              </a:lnSpc>
              <a:spcBef>
                <a:spcPts val="0"/>
              </a:spcBef>
              <a:spcAft>
                <a:spcPts val="0"/>
              </a:spcAft>
              <a:buSzPts val="2800"/>
              <a:buChar char="•"/>
            </a:pPr>
            <a:r>
              <a:rPr lang="en-US" sz="3200" dirty="0">
                <a:latin typeface="+mn-lt"/>
              </a:rPr>
              <a:t>Give your less transparent assignment to students. </a:t>
            </a:r>
            <a:br>
              <a:rPr lang="en-US" sz="3200" dirty="0">
                <a:latin typeface="+mn-lt"/>
              </a:rPr>
            </a:br>
            <a:endParaRPr sz="3200" dirty="0">
              <a:latin typeface="+mn-lt"/>
            </a:endParaRPr>
          </a:p>
          <a:p>
            <a:pPr marL="457200" lvl="0" indent="-241300" algn="l" rtl="0">
              <a:lnSpc>
                <a:spcPct val="90000"/>
              </a:lnSpc>
              <a:spcBef>
                <a:spcPts val="700"/>
              </a:spcBef>
              <a:spcAft>
                <a:spcPts val="0"/>
              </a:spcAft>
              <a:buSzPts val="2800"/>
              <a:buChar char="•"/>
            </a:pPr>
            <a:r>
              <a:rPr lang="en-US" sz="3200" dirty="0">
                <a:latin typeface="+mn-lt"/>
              </a:rPr>
              <a:t>Ask students to identify the purpose, task, and criteria.</a:t>
            </a:r>
            <a:br>
              <a:rPr lang="en-US" sz="3200" dirty="0">
                <a:latin typeface="+mn-lt"/>
              </a:rPr>
            </a:br>
            <a:r>
              <a:rPr lang="en-US" sz="3200" dirty="0">
                <a:latin typeface="+mn-lt"/>
              </a:rPr>
              <a:t> </a:t>
            </a:r>
            <a:endParaRPr sz="3200" dirty="0">
              <a:latin typeface="+mn-lt"/>
            </a:endParaRPr>
          </a:p>
          <a:p>
            <a:pPr marL="457200" lvl="0" indent="-241300" algn="l" rtl="0">
              <a:lnSpc>
                <a:spcPct val="90000"/>
              </a:lnSpc>
              <a:spcBef>
                <a:spcPts val="700"/>
              </a:spcBef>
              <a:spcAft>
                <a:spcPts val="0"/>
              </a:spcAft>
              <a:buSzPts val="2800"/>
              <a:buChar char="•"/>
            </a:pPr>
            <a:r>
              <a:rPr lang="en-US" sz="3200" dirty="0">
                <a:latin typeface="+mn-lt"/>
              </a:rPr>
              <a:t>For each, discuss what is already present and what they would add. </a:t>
            </a:r>
            <a:br>
              <a:rPr lang="en-US" sz="3200" dirty="0">
                <a:latin typeface="+mn-lt"/>
              </a:rPr>
            </a:br>
            <a:endParaRPr sz="3200" dirty="0">
              <a:latin typeface="+mn-lt"/>
            </a:endParaRPr>
          </a:p>
          <a:p>
            <a:pPr marL="457200" lvl="0" indent="-241300" algn="l" rtl="0">
              <a:lnSpc>
                <a:spcPct val="90000"/>
              </a:lnSpc>
              <a:spcBef>
                <a:spcPts val="700"/>
              </a:spcBef>
              <a:spcAft>
                <a:spcPts val="0"/>
              </a:spcAft>
              <a:buSzPts val="2800"/>
              <a:buChar char="•"/>
            </a:pPr>
            <a:r>
              <a:rPr lang="en-US" sz="3200" dirty="0">
                <a:latin typeface="+mn-lt"/>
              </a:rPr>
              <a:t>Upload the class’s more transparent version to Canvas.</a:t>
            </a:r>
            <a:endParaRPr sz="3200" dirty="0">
              <a:latin typeface="+mn-lt"/>
            </a:endParaRPr>
          </a:p>
          <a:p>
            <a:pPr marL="0" lvl="0" indent="0" algn="l" rtl="0">
              <a:lnSpc>
                <a:spcPct val="90000"/>
              </a:lnSpc>
              <a:spcBef>
                <a:spcPts val="700"/>
              </a:spcBef>
              <a:spcAft>
                <a:spcPts val="0"/>
              </a:spcAft>
              <a:buNone/>
            </a:pPr>
            <a:endParaRPr dirty="0"/>
          </a:p>
          <a:p>
            <a:pPr marL="0" lvl="0" indent="0" algn="ctr" rtl="0">
              <a:lnSpc>
                <a:spcPct val="100000"/>
              </a:lnSpc>
              <a:spcBef>
                <a:spcPts val="0"/>
              </a:spcBef>
              <a:spcAft>
                <a:spcPts val="0"/>
              </a:spcAft>
              <a:buClr>
                <a:schemeClr val="dk2"/>
              </a:buClr>
              <a:buSzPts val="6100"/>
              <a:buFont typeface="Constantia"/>
              <a:buNone/>
            </a:pPr>
            <a:r>
              <a:rPr lang="en-US" sz="1800" dirty="0"/>
              <a:t>Sally </a:t>
            </a:r>
            <a:r>
              <a:rPr lang="en-US" sz="1800" dirty="0" err="1"/>
              <a:t>Heilstedt</a:t>
            </a:r>
            <a:r>
              <a:rPr lang="en-US" sz="1800" dirty="0"/>
              <a:t> (Lake Washington Tech)</a:t>
            </a:r>
            <a:endParaRPr sz="1800" dirty="0"/>
          </a:p>
          <a:p>
            <a:pPr marL="457200" lvl="0" indent="-63500" algn="l" rtl="0">
              <a:lnSpc>
                <a:spcPct val="90000"/>
              </a:lnSpc>
              <a:spcBef>
                <a:spcPts val="700"/>
              </a:spcBef>
              <a:spcAft>
                <a:spcPts val="0"/>
              </a:spcAft>
              <a:buSzPts val="3700"/>
              <a:buNone/>
            </a:pPr>
            <a:endParaRPr sz="1900" dirty="0"/>
          </a:p>
        </p:txBody>
      </p:sp>
      <p:cxnSp>
        <p:nvCxnSpPr>
          <p:cNvPr id="4" name="Google Shape;426;p61" descr="&quot;&quot;&#10;"/>
          <p:cNvCxnSpPr/>
          <p:nvPr/>
        </p:nvCxnSpPr>
        <p:spPr>
          <a:xfrm>
            <a:off x="0" y="1076648"/>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4"/>
          <p:cNvSpPr txBox="1">
            <a:spLocks noGrp="1"/>
          </p:cNvSpPr>
          <p:nvPr>
            <p:ph type="title"/>
          </p:nvPr>
        </p:nvSpPr>
        <p:spPr>
          <a:xfrm>
            <a:off x="290285" y="258992"/>
            <a:ext cx="11595302" cy="11430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2"/>
              </a:buClr>
              <a:buSzPts val="6100"/>
              <a:buFont typeface="Constantia"/>
              <a:buNone/>
            </a:pPr>
            <a:r>
              <a:rPr lang="en-US" dirty="0">
                <a:latin typeface="+mn-lt"/>
              </a:rPr>
              <a:t>TILT with Student Idea #2 </a:t>
            </a:r>
            <a:endParaRPr dirty="0">
              <a:latin typeface="+mn-lt"/>
            </a:endParaRPr>
          </a:p>
        </p:txBody>
      </p:sp>
      <p:sp>
        <p:nvSpPr>
          <p:cNvPr id="525" name="Google Shape;525;p74"/>
          <p:cNvSpPr txBox="1">
            <a:spLocks noGrp="1"/>
          </p:cNvSpPr>
          <p:nvPr>
            <p:ph type="body" idx="1"/>
          </p:nvPr>
        </p:nvSpPr>
        <p:spPr>
          <a:xfrm>
            <a:off x="609600" y="1761469"/>
            <a:ext cx="10160000" cy="4800600"/>
          </a:xfrm>
          <a:prstGeom prst="rect">
            <a:avLst/>
          </a:prstGeom>
          <a:noFill/>
          <a:ln>
            <a:noFill/>
          </a:ln>
        </p:spPr>
        <p:txBody>
          <a:bodyPr spcFirstLastPara="1" wrap="square" lIns="121900" tIns="60925" rIns="121900" bIns="60925" anchor="t" anchorCtr="0">
            <a:noAutofit/>
          </a:bodyPr>
          <a:lstStyle/>
          <a:p>
            <a:pPr marL="457200" lvl="0" indent="-241300" algn="l" rtl="0">
              <a:lnSpc>
                <a:spcPct val="100000"/>
              </a:lnSpc>
              <a:spcBef>
                <a:spcPts val="0"/>
              </a:spcBef>
              <a:spcAft>
                <a:spcPts val="0"/>
              </a:spcAft>
              <a:buSzPts val="2800"/>
              <a:buChar char="•"/>
            </a:pPr>
            <a:r>
              <a:rPr lang="en-US" sz="3200" dirty="0">
                <a:latin typeface="+mn-lt"/>
              </a:rPr>
              <a:t>Ask students to find exemplars. </a:t>
            </a:r>
            <a:br>
              <a:rPr lang="en-US" sz="3200" dirty="0">
                <a:latin typeface="+mn-lt"/>
              </a:rPr>
            </a:br>
            <a:endParaRPr sz="3200" dirty="0">
              <a:latin typeface="+mn-lt"/>
            </a:endParaRPr>
          </a:p>
          <a:p>
            <a:pPr marL="457200" lvl="0" indent="-241300" algn="l" rtl="0">
              <a:lnSpc>
                <a:spcPct val="100000"/>
              </a:lnSpc>
              <a:spcBef>
                <a:spcPts val="700"/>
              </a:spcBef>
              <a:spcAft>
                <a:spcPts val="0"/>
              </a:spcAft>
              <a:buSzPts val="2800"/>
              <a:buChar char="•"/>
            </a:pPr>
            <a:r>
              <a:rPr lang="en-US" sz="3200" dirty="0">
                <a:latin typeface="+mn-lt"/>
              </a:rPr>
              <a:t>Form small groups. </a:t>
            </a:r>
            <a:br>
              <a:rPr lang="en-US" sz="3200" dirty="0">
                <a:latin typeface="+mn-lt"/>
              </a:rPr>
            </a:br>
            <a:endParaRPr sz="3200" dirty="0">
              <a:latin typeface="+mn-lt"/>
            </a:endParaRPr>
          </a:p>
          <a:p>
            <a:pPr marL="457200" lvl="0" indent="-241300" algn="l" rtl="0">
              <a:lnSpc>
                <a:spcPct val="100000"/>
              </a:lnSpc>
              <a:spcBef>
                <a:spcPts val="700"/>
              </a:spcBef>
              <a:spcAft>
                <a:spcPts val="0"/>
              </a:spcAft>
              <a:buSzPts val="2800"/>
              <a:buChar char="•"/>
            </a:pPr>
            <a:r>
              <a:rPr lang="en-US" sz="3200" dirty="0">
                <a:latin typeface="+mn-lt"/>
              </a:rPr>
              <a:t>Each group selects an exemplar, annotates it, and presents or shares it with the class</a:t>
            </a:r>
            <a:br>
              <a:rPr lang="en-US" sz="3200" dirty="0">
                <a:latin typeface="+mn-lt"/>
              </a:rPr>
            </a:br>
            <a:r>
              <a:rPr lang="en-US" sz="3200" dirty="0">
                <a:latin typeface="+mn-lt"/>
              </a:rPr>
              <a:t/>
            </a:r>
            <a:br>
              <a:rPr lang="en-US" sz="3200" dirty="0">
                <a:latin typeface="+mn-lt"/>
              </a:rPr>
            </a:br>
            <a:r>
              <a:rPr lang="en-US" sz="1200" dirty="0">
                <a:latin typeface="+mn-lt"/>
              </a:rPr>
              <a:t>Sally </a:t>
            </a:r>
            <a:r>
              <a:rPr lang="en-US" sz="1200" dirty="0" err="1">
                <a:latin typeface="+mn-lt"/>
              </a:rPr>
              <a:t>Heilstedt</a:t>
            </a:r>
            <a:r>
              <a:rPr lang="en-US" sz="1200" dirty="0">
                <a:latin typeface="+mn-lt"/>
              </a:rPr>
              <a:t> (Lake Washington Tech) </a:t>
            </a:r>
            <a:endParaRPr sz="1200" dirty="0">
              <a:latin typeface="+mn-lt"/>
            </a:endParaRPr>
          </a:p>
          <a:p>
            <a:pPr marL="457200" lvl="0" indent="-63500" algn="l" rtl="0">
              <a:lnSpc>
                <a:spcPct val="100000"/>
              </a:lnSpc>
              <a:spcBef>
                <a:spcPts val="700"/>
              </a:spcBef>
              <a:spcAft>
                <a:spcPts val="0"/>
              </a:spcAft>
              <a:buSzPts val="3700"/>
              <a:buNone/>
            </a:pPr>
            <a:endParaRPr sz="1900" dirty="0"/>
          </a:p>
        </p:txBody>
      </p:sp>
      <p:cxnSp>
        <p:nvCxnSpPr>
          <p:cNvPr id="4" name="Google Shape;426;p61" descr="&quot;&quot;&#10;"/>
          <p:cNvCxnSpPr/>
          <p:nvPr/>
        </p:nvCxnSpPr>
        <p:spPr>
          <a:xfrm>
            <a:off x="0" y="147523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5"/>
          <p:cNvSpPr txBox="1">
            <a:spLocks noGrp="1"/>
          </p:cNvSpPr>
          <p:nvPr>
            <p:ph type="title"/>
          </p:nvPr>
        </p:nvSpPr>
        <p:spPr>
          <a:xfrm>
            <a:off x="135466" y="0"/>
            <a:ext cx="11595302" cy="11430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2"/>
              </a:buClr>
              <a:buSzPts val="6100"/>
              <a:buFont typeface="Constantia"/>
              <a:buNone/>
            </a:pPr>
            <a:r>
              <a:rPr lang="en-US" dirty="0">
                <a:latin typeface="+mn-lt"/>
              </a:rPr>
              <a:t>TILT with Student Idea #3 </a:t>
            </a:r>
            <a:endParaRPr dirty="0">
              <a:latin typeface="+mn-lt"/>
            </a:endParaRPr>
          </a:p>
        </p:txBody>
      </p:sp>
      <p:sp>
        <p:nvSpPr>
          <p:cNvPr id="531" name="Google Shape;531;p75"/>
          <p:cNvSpPr txBox="1">
            <a:spLocks noGrp="1"/>
          </p:cNvSpPr>
          <p:nvPr>
            <p:ph type="body" idx="1"/>
          </p:nvPr>
        </p:nvSpPr>
        <p:spPr>
          <a:xfrm>
            <a:off x="492369" y="1143000"/>
            <a:ext cx="11054861" cy="5609492"/>
          </a:xfrm>
          <a:prstGeom prst="rect">
            <a:avLst/>
          </a:prstGeom>
          <a:noFill/>
          <a:ln>
            <a:noFill/>
          </a:ln>
        </p:spPr>
        <p:txBody>
          <a:bodyPr spcFirstLastPara="1" wrap="square" lIns="121900" tIns="60925" rIns="121900" bIns="60925" anchor="t" anchorCtr="0">
            <a:noAutofit/>
          </a:bodyPr>
          <a:lstStyle/>
          <a:p>
            <a:pPr marL="457200" lvl="0" indent="-241300" algn="l" rtl="0">
              <a:lnSpc>
                <a:spcPct val="90000"/>
              </a:lnSpc>
              <a:spcBef>
                <a:spcPts val="0"/>
              </a:spcBef>
              <a:spcAft>
                <a:spcPts val="0"/>
              </a:spcAft>
              <a:buSzPts val="2800"/>
              <a:buChar char="•"/>
            </a:pPr>
            <a:r>
              <a:rPr lang="en-US" sz="3200" dirty="0">
                <a:latin typeface="+mn-lt"/>
              </a:rPr>
              <a:t>Provide students an transparent assignment with Purpose, Task and Criteria without Rubric. </a:t>
            </a:r>
            <a:br>
              <a:rPr lang="en-US" sz="3200" dirty="0">
                <a:latin typeface="+mn-lt"/>
              </a:rPr>
            </a:br>
            <a:endParaRPr sz="3200" dirty="0">
              <a:latin typeface="+mn-lt"/>
            </a:endParaRPr>
          </a:p>
          <a:p>
            <a:pPr marL="457200" lvl="0" indent="-241300" algn="l" rtl="0">
              <a:lnSpc>
                <a:spcPct val="90000"/>
              </a:lnSpc>
              <a:spcBef>
                <a:spcPts val="700"/>
              </a:spcBef>
              <a:spcAft>
                <a:spcPts val="0"/>
              </a:spcAft>
              <a:buSzPts val="2800"/>
              <a:buChar char="•"/>
            </a:pPr>
            <a:r>
              <a:rPr lang="en-US" sz="3200" dirty="0">
                <a:latin typeface="+mn-lt"/>
              </a:rPr>
              <a:t>Provide students two exemplars with different quality.</a:t>
            </a:r>
            <a:br>
              <a:rPr lang="en-US" sz="3200" dirty="0">
                <a:latin typeface="+mn-lt"/>
              </a:rPr>
            </a:br>
            <a:r>
              <a:rPr lang="en-US" sz="3200" dirty="0">
                <a:latin typeface="+mn-lt"/>
              </a:rPr>
              <a:t> </a:t>
            </a:r>
            <a:endParaRPr sz="3200" dirty="0">
              <a:latin typeface="+mn-lt"/>
            </a:endParaRPr>
          </a:p>
          <a:p>
            <a:pPr marL="457200" lvl="0" indent="-241300" algn="l" rtl="0">
              <a:lnSpc>
                <a:spcPct val="90000"/>
              </a:lnSpc>
              <a:spcBef>
                <a:spcPts val="700"/>
              </a:spcBef>
              <a:spcAft>
                <a:spcPts val="0"/>
              </a:spcAft>
              <a:buSzPts val="2800"/>
              <a:buChar char="•"/>
            </a:pPr>
            <a:r>
              <a:rPr lang="en-US" sz="3200" dirty="0">
                <a:latin typeface="+mn-lt"/>
              </a:rPr>
              <a:t>Ask students to work in small groups to create a rubric based on Purpose and Criteria. </a:t>
            </a:r>
            <a:br>
              <a:rPr lang="en-US" sz="3200" dirty="0">
                <a:latin typeface="+mn-lt"/>
              </a:rPr>
            </a:br>
            <a:endParaRPr sz="3200" dirty="0">
              <a:latin typeface="+mn-lt"/>
            </a:endParaRPr>
          </a:p>
          <a:p>
            <a:pPr marL="457200" lvl="0" indent="-241300" algn="l" rtl="0">
              <a:lnSpc>
                <a:spcPct val="90000"/>
              </a:lnSpc>
              <a:spcBef>
                <a:spcPts val="700"/>
              </a:spcBef>
              <a:spcAft>
                <a:spcPts val="0"/>
              </a:spcAft>
              <a:buSzPts val="2800"/>
              <a:buChar char="•"/>
            </a:pPr>
            <a:r>
              <a:rPr lang="en-US" sz="3200" dirty="0">
                <a:latin typeface="+mn-lt"/>
              </a:rPr>
              <a:t>Let students vote what will be on the rubric.</a:t>
            </a:r>
            <a:br>
              <a:rPr lang="en-US" sz="3200" dirty="0">
                <a:latin typeface="+mn-lt"/>
              </a:rPr>
            </a:br>
            <a:endParaRPr sz="3200" dirty="0">
              <a:latin typeface="+mn-lt"/>
            </a:endParaRPr>
          </a:p>
          <a:p>
            <a:pPr marL="457200" lvl="0" indent="-241300" algn="l" rtl="0">
              <a:lnSpc>
                <a:spcPct val="90000"/>
              </a:lnSpc>
              <a:spcBef>
                <a:spcPts val="700"/>
              </a:spcBef>
              <a:spcAft>
                <a:spcPts val="0"/>
              </a:spcAft>
              <a:buSzPts val="2800"/>
              <a:buChar char="•"/>
            </a:pPr>
            <a:r>
              <a:rPr lang="en-US" sz="3200" dirty="0">
                <a:latin typeface="+mn-lt"/>
              </a:rPr>
              <a:t>Finalize the rubric in class.</a:t>
            </a:r>
            <a:br>
              <a:rPr lang="en-US" sz="3200" dirty="0">
                <a:latin typeface="+mn-lt"/>
              </a:rPr>
            </a:br>
            <a:r>
              <a:rPr lang="en-US" sz="1200" dirty="0">
                <a:latin typeface="+mj-lt"/>
              </a:rPr>
              <a:t>Tsai-</a:t>
            </a:r>
            <a:r>
              <a:rPr lang="en-US" sz="1200" dirty="0" err="1">
                <a:latin typeface="+mj-lt"/>
              </a:rPr>
              <a:t>En</a:t>
            </a:r>
            <a:r>
              <a:rPr lang="en-US" sz="1200" dirty="0">
                <a:latin typeface="+mj-lt"/>
              </a:rPr>
              <a:t> Cheng ( Seattle Central College)</a:t>
            </a:r>
            <a:endParaRPr sz="1200" dirty="0">
              <a:latin typeface="+mj-lt"/>
            </a:endParaRPr>
          </a:p>
          <a:p>
            <a:pPr marL="457200" lvl="0" indent="-63500" algn="l" rtl="0">
              <a:lnSpc>
                <a:spcPct val="90000"/>
              </a:lnSpc>
              <a:spcBef>
                <a:spcPts val="700"/>
              </a:spcBef>
              <a:spcAft>
                <a:spcPts val="0"/>
              </a:spcAft>
              <a:buSzPts val="3700"/>
              <a:buNone/>
            </a:pPr>
            <a:endParaRPr sz="1900" dirty="0"/>
          </a:p>
        </p:txBody>
      </p:sp>
      <p:cxnSp>
        <p:nvCxnSpPr>
          <p:cNvPr id="4" name="Google Shape;426;p61" descr="&quot;&quot;&#10;"/>
          <p:cNvCxnSpPr/>
          <p:nvPr/>
        </p:nvCxnSpPr>
        <p:spPr>
          <a:xfrm>
            <a:off x="0" y="1041478"/>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1464349" y="37423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Credit: Mary-Ann </a:t>
            </a:r>
            <a:r>
              <a:rPr lang="en-US" b="1" dirty="0" err="1">
                <a:latin typeface="Arial"/>
                <a:ea typeface="Arial"/>
                <a:cs typeface="Arial"/>
                <a:sym typeface="Arial"/>
              </a:rPr>
              <a:t>Winkelmes</a:t>
            </a:r>
            <a:r>
              <a:rPr lang="en-US" b="1" dirty="0">
                <a:latin typeface="Arial"/>
                <a:ea typeface="Arial"/>
                <a:cs typeface="Arial"/>
                <a:sym typeface="Arial"/>
              </a:rPr>
              <a:t>, Ph.D.</a:t>
            </a:r>
            <a:br>
              <a:rPr lang="en-US" b="1" dirty="0">
                <a:latin typeface="Arial"/>
                <a:ea typeface="Arial"/>
                <a:cs typeface="Arial"/>
                <a:sym typeface="Arial"/>
              </a:rPr>
            </a:br>
            <a:endParaRPr b="1" dirty="0">
              <a:latin typeface="Arial"/>
              <a:ea typeface="Arial"/>
              <a:cs typeface="Arial"/>
              <a:sym typeface="Arial"/>
            </a:endParaRPr>
          </a:p>
        </p:txBody>
      </p:sp>
      <p:sp>
        <p:nvSpPr>
          <p:cNvPr id="193" name="Google Shape;193;p29"/>
          <p:cNvSpPr txBox="1">
            <a:spLocks noGrp="1"/>
          </p:cNvSpPr>
          <p:nvPr>
            <p:ph type="body" idx="1"/>
          </p:nvPr>
        </p:nvSpPr>
        <p:spPr>
          <a:xfrm>
            <a:off x="0" y="1137499"/>
            <a:ext cx="12192000" cy="5908739"/>
          </a:xfrm>
          <a:prstGeom prst="rect">
            <a:avLst/>
          </a:prstGeom>
          <a:noFill/>
          <a:ln>
            <a:noFill/>
          </a:ln>
        </p:spPr>
        <p:txBody>
          <a:bodyPr spcFirstLastPara="1" wrap="square" lIns="91425" tIns="45700" rIns="91425" bIns="45700" anchor="t" anchorCtr="0">
            <a:noAutofit/>
          </a:bodyPr>
          <a:lstStyle/>
          <a:p>
            <a:pPr marL="1143000" lvl="2" indent="-127000" algn="ctr" rtl="0">
              <a:lnSpc>
                <a:spcPct val="90000"/>
              </a:lnSpc>
              <a:spcBef>
                <a:spcPts val="0"/>
              </a:spcBef>
              <a:spcAft>
                <a:spcPts val="0"/>
              </a:spcAft>
              <a:buClr>
                <a:schemeClr val="dk1"/>
              </a:buClr>
              <a:buSzPts val="1600"/>
              <a:buNone/>
            </a:pPr>
            <a:endParaRPr sz="1600" b="1" dirty="0">
              <a:solidFill>
                <a:schemeClr val="dk2"/>
              </a:solidFill>
              <a:latin typeface="Arial"/>
              <a:ea typeface="Arial"/>
              <a:cs typeface="Arial"/>
              <a:sym typeface="Arial"/>
            </a:endParaRPr>
          </a:p>
          <a:p>
            <a:pPr marL="0" lvl="0" indent="0" algn="ctr" rtl="0">
              <a:lnSpc>
                <a:spcPct val="120000"/>
              </a:lnSpc>
              <a:spcBef>
                <a:spcPts val="1000"/>
              </a:spcBef>
              <a:spcAft>
                <a:spcPts val="0"/>
              </a:spcAft>
              <a:buClr>
                <a:schemeClr val="dk1"/>
              </a:buClr>
              <a:buSzPts val="3600"/>
              <a:buNone/>
            </a:pPr>
            <a:r>
              <a:rPr lang="en-US" sz="3600" dirty="0">
                <a:latin typeface="+mj-lt"/>
                <a:ea typeface="Arial"/>
                <a:cs typeface="Arial"/>
                <a:sym typeface="Arial"/>
              </a:rPr>
              <a:t>Director, Instructional Development &amp; Research, UNLV</a:t>
            </a:r>
            <a:endParaRPr dirty="0">
              <a:latin typeface="+mj-lt"/>
            </a:endParaRPr>
          </a:p>
          <a:p>
            <a:pPr marL="0" lvl="0" indent="0" algn="ctr" rtl="0">
              <a:lnSpc>
                <a:spcPct val="120000"/>
              </a:lnSpc>
              <a:spcBef>
                <a:spcPts val="1000"/>
              </a:spcBef>
              <a:spcAft>
                <a:spcPts val="0"/>
              </a:spcAft>
              <a:buClr>
                <a:schemeClr val="dk1"/>
              </a:buClr>
              <a:buSzPts val="3600"/>
              <a:buNone/>
            </a:pPr>
            <a:r>
              <a:rPr lang="en-US" sz="3600" dirty="0">
                <a:latin typeface="+mj-lt"/>
                <a:ea typeface="Arial"/>
                <a:cs typeface="Arial"/>
                <a:sym typeface="Arial"/>
              </a:rPr>
              <a:t>Senior Fellow, Association of American Colleges &amp; Universities</a:t>
            </a:r>
            <a:endParaRPr dirty="0">
              <a:latin typeface="+mj-lt"/>
            </a:endParaRPr>
          </a:p>
          <a:p>
            <a:pPr marL="0" lvl="0" indent="0" algn="ctr" rtl="0">
              <a:lnSpc>
                <a:spcPct val="120000"/>
              </a:lnSpc>
              <a:spcBef>
                <a:spcPts val="1000"/>
              </a:spcBef>
              <a:spcAft>
                <a:spcPts val="0"/>
              </a:spcAft>
              <a:buClr>
                <a:schemeClr val="dk1"/>
              </a:buClr>
              <a:buSzPts val="3600"/>
              <a:buNone/>
            </a:pPr>
            <a:r>
              <a:rPr lang="en-US" sz="3600" dirty="0">
                <a:latin typeface="+mj-lt"/>
                <a:ea typeface="Arial"/>
                <a:cs typeface="Arial"/>
                <a:sym typeface="Arial"/>
              </a:rPr>
              <a:t>Nevada Humanities Board of Directors member Founder and Principal Investigator</a:t>
            </a:r>
            <a:endParaRPr sz="3600" dirty="0">
              <a:latin typeface="+mj-lt"/>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dirty="0"/>
          </a:p>
        </p:txBody>
      </p:sp>
      <p:pic>
        <p:nvPicPr>
          <p:cNvPr id="194" name="Google Shape;194;p29" descr="Cover of Peer Review Magazine that contains Mary-Ann Winkelmes articles"/>
          <p:cNvPicPr preferRelativeResize="0"/>
          <p:nvPr/>
        </p:nvPicPr>
        <p:blipFill rotWithShape="1">
          <a:blip r:embed="rId3">
            <a:alphaModFix/>
          </a:blip>
          <a:srcRect/>
          <a:stretch/>
        </p:blipFill>
        <p:spPr>
          <a:xfrm>
            <a:off x="247842" y="4632960"/>
            <a:ext cx="1656249" cy="2158768"/>
          </a:xfrm>
          <a:prstGeom prst="rect">
            <a:avLst/>
          </a:prstGeom>
          <a:noFill/>
          <a:ln>
            <a:noFill/>
          </a:ln>
        </p:spPr>
      </p:pic>
      <p:pic>
        <p:nvPicPr>
          <p:cNvPr id="195" name="Google Shape;195;p29" descr="Cover of the Chronicle magazine with a photo of Mary-Ann Winkelmes"/>
          <p:cNvPicPr preferRelativeResize="0"/>
          <p:nvPr/>
        </p:nvPicPr>
        <p:blipFill rotWithShape="1">
          <a:blip r:embed="rId4">
            <a:alphaModFix/>
          </a:blip>
          <a:srcRect/>
          <a:stretch/>
        </p:blipFill>
        <p:spPr>
          <a:xfrm>
            <a:off x="10302240" y="4602973"/>
            <a:ext cx="1677709" cy="2187971"/>
          </a:xfrm>
          <a:prstGeom prst="rect">
            <a:avLst/>
          </a:prstGeom>
          <a:solidFill>
            <a:schemeClr val="lt2"/>
          </a:solidFill>
          <a:ln w="9525" cap="flat" cmpd="sng">
            <a:solidFill>
              <a:schemeClr val="lt1"/>
            </a:solidFill>
            <a:prstDash val="solid"/>
            <a:round/>
            <a:headEnd type="none" w="sm" len="sm"/>
            <a:tailEnd type="none" w="sm" len="sm"/>
          </a:ln>
        </p:spPr>
      </p:pic>
      <p:cxnSp>
        <p:nvCxnSpPr>
          <p:cNvPr id="196" name="Google Shape;196;p29" descr="&quot;&quot;&#10;"/>
          <p:cNvCxnSpPr/>
          <p:nvPr/>
        </p:nvCxnSpPr>
        <p:spPr>
          <a:xfrm>
            <a:off x="0" y="1316736"/>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6"/>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rPr>
              <a:t>The “Do’s” When TILT-</a:t>
            </a:r>
            <a:r>
              <a:rPr lang="en-US" dirty="0" err="1">
                <a:latin typeface="+mn-lt"/>
              </a:rPr>
              <a:t>ing</a:t>
            </a:r>
            <a:r>
              <a:rPr lang="en-US" dirty="0">
                <a:latin typeface="+mn-lt"/>
              </a:rPr>
              <a:t> with Students </a:t>
            </a:r>
            <a:endParaRPr dirty="0">
              <a:latin typeface="+mn-lt"/>
            </a:endParaRPr>
          </a:p>
        </p:txBody>
      </p:sp>
      <p:sp>
        <p:nvSpPr>
          <p:cNvPr id="538" name="Google Shape;538;p76"/>
          <p:cNvSpPr txBox="1">
            <a:spLocks noGrp="1"/>
          </p:cNvSpPr>
          <p:nvPr>
            <p:ph type="body" idx="1"/>
          </p:nvPr>
        </p:nvSpPr>
        <p:spPr>
          <a:xfrm>
            <a:off x="187570" y="1428534"/>
            <a:ext cx="11828584" cy="5253620"/>
          </a:xfrm>
          <a:prstGeom prst="rect">
            <a:avLst/>
          </a:prstGeom>
        </p:spPr>
        <p:txBody>
          <a:bodyPr spcFirstLastPara="1" wrap="square" lIns="91425" tIns="45700" rIns="91425" bIns="45700" anchor="t" anchorCtr="0">
            <a:noAutofit/>
          </a:bodyPr>
          <a:lstStyle/>
          <a:p>
            <a:pPr marL="609600" lvl="0" indent="-457200" algn="l" rtl="0">
              <a:spcBef>
                <a:spcPts val="0"/>
              </a:spcBef>
              <a:spcAft>
                <a:spcPts val="0"/>
              </a:spcAft>
              <a:buSzPts val="2400"/>
              <a:buChar char="●"/>
            </a:pPr>
            <a:r>
              <a:rPr lang="en-US" sz="3200" dirty="0">
                <a:latin typeface="+mn-lt"/>
              </a:rPr>
              <a:t>Give Students exposure to at least 2 transparent assignments in your class before they TILT with instructor.</a:t>
            </a:r>
            <a:br>
              <a:rPr lang="en-US" sz="3200" dirty="0">
                <a:latin typeface="+mn-lt"/>
              </a:rPr>
            </a:br>
            <a:r>
              <a:rPr lang="en-US" sz="3200" dirty="0">
                <a:latin typeface="+mn-lt"/>
              </a:rPr>
              <a:t> </a:t>
            </a:r>
            <a:endParaRPr sz="3200" dirty="0">
              <a:latin typeface="+mn-lt"/>
            </a:endParaRPr>
          </a:p>
          <a:p>
            <a:pPr marL="609600" lvl="0" indent="-457200" algn="l" rtl="0">
              <a:spcBef>
                <a:spcPts val="0"/>
              </a:spcBef>
              <a:spcAft>
                <a:spcPts val="0"/>
              </a:spcAft>
              <a:buSzPts val="2400"/>
              <a:buChar char="●"/>
            </a:pPr>
            <a:r>
              <a:rPr lang="en-US" sz="3200" dirty="0">
                <a:latin typeface="+mn-lt"/>
              </a:rPr>
              <a:t>Intentionally Remember the purpose of involving student TILT-</a:t>
            </a:r>
            <a:r>
              <a:rPr lang="en-US" sz="3200" dirty="0" err="1">
                <a:latin typeface="+mn-lt"/>
              </a:rPr>
              <a:t>ing</a:t>
            </a:r>
            <a:r>
              <a:rPr lang="en-US" sz="3200" dirty="0">
                <a:latin typeface="+mn-lt"/>
              </a:rPr>
              <a:t> the assignments. </a:t>
            </a:r>
            <a:br>
              <a:rPr lang="en-US" sz="3200" dirty="0">
                <a:latin typeface="+mn-lt"/>
              </a:rPr>
            </a:br>
            <a:endParaRPr sz="3200" dirty="0">
              <a:latin typeface="+mn-lt"/>
            </a:endParaRPr>
          </a:p>
          <a:p>
            <a:pPr marL="609600" lvl="0" indent="-457200" algn="l" rtl="0">
              <a:spcBef>
                <a:spcPts val="0"/>
              </a:spcBef>
              <a:spcAft>
                <a:spcPts val="0"/>
              </a:spcAft>
              <a:buSzPts val="2400"/>
              <a:buChar char="●"/>
            </a:pPr>
            <a:r>
              <a:rPr lang="en-US" sz="3200" dirty="0">
                <a:latin typeface="+mn-lt"/>
              </a:rPr>
              <a:t>Inclusive Be a good listener</a:t>
            </a:r>
            <a:br>
              <a:rPr lang="en-US" sz="3200" dirty="0">
                <a:latin typeface="+mn-lt"/>
              </a:rPr>
            </a:br>
            <a:endParaRPr sz="3200" dirty="0">
              <a:latin typeface="+mn-lt"/>
            </a:endParaRPr>
          </a:p>
          <a:p>
            <a:pPr marL="609600" lvl="0" indent="-457200" algn="l" rtl="0">
              <a:spcBef>
                <a:spcPts val="0"/>
              </a:spcBef>
              <a:spcAft>
                <a:spcPts val="0"/>
              </a:spcAft>
              <a:buSzPts val="2400"/>
              <a:buChar char="●"/>
            </a:pPr>
            <a:r>
              <a:rPr lang="en-US" sz="3200" dirty="0">
                <a:latin typeface="+mn-lt"/>
              </a:rPr>
              <a:t>Encourage discussion and allow students’ perspective to be different then the instructor</a:t>
            </a:r>
            <a:endParaRPr sz="3200" dirty="0">
              <a:latin typeface="+mn-lt"/>
            </a:endParaRPr>
          </a:p>
          <a:p>
            <a:pPr marL="0" lvl="0" indent="0" algn="l" rtl="0">
              <a:spcBef>
                <a:spcPts val="1000"/>
              </a:spcBef>
              <a:spcAft>
                <a:spcPts val="0"/>
              </a:spcAft>
              <a:buNone/>
            </a:pPr>
            <a:endParaRPr dirty="0"/>
          </a:p>
        </p:txBody>
      </p:sp>
      <p:cxnSp>
        <p:nvCxnSpPr>
          <p:cNvPr id="4" name="Google Shape;426;p61" descr="&quot;&quot;&#10;"/>
          <p:cNvCxnSpPr/>
          <p:nvPr/>
        </p:nvCxnSpPr>
        <p:spPr>
          <a:xfrm>
            <a:off x="0" y="117043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6100"/>
              <a:buFont typeface="Constantia"/>
              <a:buNone/>
            </a:pPr>
            <a:r>
              <a:rPr lang="en-US" dirty="0">
                <a:latin typeface="+mn-lt"/>
              </a:rPr>
              <a:t>Students will thank you </a:t>
            </a:r>
            <a:endParaRPr dirty="0">
              <a:latin typeface="+mn-lt"/>
            </a:endParaRPr>
          </a:p>
        </p:txBody>
      </p:sp>
      <p:sp>
        <p:nvSpPr>
          <p:cNvPr id="545" name="Google Shape;545;p77"/>
          <p:cNvSpPr txBox="1">
            <a:spLocks noGrp="1"/>
          </p:cNvSpPr>
          <p:nvPr>
            <p:ph type="body" idx="1"/>
          </p:nvPr>
        </p:nvSpPr>
        <p:spPr>
          <a:xfrm>
            <a:off x="696474" y="1844524"/>
            <a:ext cx="11190725" cy="4884521"/>
          </a:xfrm>
          <a:prstGeom prst="rect">
            <a:avLst/>
          </a:prstGeom>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r>
              <a:rPr lang="en-US" sz="3600" dirty="0">
                <a:latin typeface="+mn-lt"/>
              </a:rPr>
              <a:t>“I would be able to do what I am supposed to instead of guessing and then getting the wrong idea.”—</a:t>
            </a:r>
            <a:br>
              <a:rPr lang="en-US" sz="3600" dirty="0">
                <a:latin typeface="+mn-lt"/>
              </a:rPr>
            </a:br>
            <a:r>
              <a:rPr lang="en-US" sz="3600" dirty="0">
                <a:latin typeface="+mn-lt"/>
              </a:rPr>
              <a:t/>
            </a:r>
            <a:br>
              <a:rPr lang="en-US" sz="3600" dirty="0">
                <a:latin typeface="+mn-lt"/>
              </a:rPr>
            </a:br>
            <a:r>
              <a:rPr lang="en-US" dirty="0">
                <a:latin typeface="+mn-lt"/>
              </a:rPr>
              <a:t>Student, Spokane Community College</a:t>
            </a:r>
            <a:endParaRPr dirty="0">
              <a:latin typeface="+mn-lt"/>
            </a:endParaRPr>
          </a:p>
          <a:p>
            <a:pPr marL="228600" lvl="0" indent="0" algn="l" rtl="0">
              <a:lnSpc>
                <a:spcPct val="100000"/>
              </a:lnSpc>
              <a:spcBef>
                <a:spcPts val="0"/>
              </a:spcBef>
              <a:spcAft>
                <a:spcPts val="0"/>
              </a:spcAft>
              <a:buNone/>
            </a:pPr>
            <a:endParaRPr dirty="0"/>
          </a:p>
        </p:txBody>
      </p:sp>
      <p:cxnSp>
        <p:nvCxnSpPr>
          <p:cNvPr id="4" name="Google Shape;426;p61" descr="&quot;&quot;&#10;"/>
          <p:cNvCxnSpPr/>
          <p:nvPr/>
        </p:nvCxnSpPr>
        <p:spPr>
          <a:xfrm>
            <a:off x="0" y="1475232"/>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bg1">
                    <a:lumMod val="95000"/>
                  </a:schemeClr>
                </a:solidFill>
              </a:rPr>
              <a:t>Canvas</a:t>
            </a:r>
            <a:endParaRPr dirty="0">
              <a:solidFill>
                <a:schemeClr val="bg1">
                  <a:lumMod val="95000"/>
                </a:schemeClr>
              </a:solidFill>
            </a:endParaRPr>
          </a:p>
        </p:txBody>
      </p:sp>
      <p:sp>
        <p:nvSpPr>
          <p:cNvPr id="3" name="Text Placeholder 2"/>
          <p:cNvSpPr>
            <a:spLocks noGrp="1"/>
          </p:cNvSpPr>
          <p:nvPr>
            <p:ph type="body" idx="1"/>
          </p:nvPr>
        </p:nvSpPr>
        <p:spPr>
          <a:xfrm>
            <a:off x="1060938" y="3602351"/>
            <a:ext cx="10515600" cy="4351338"/>
          </a:xfrm>
        </p:spPr>
        <p:txBody>
          <a:bodyPr/>
          <a:lstStyle/>
          <a:p>
            <a:pPr marL="114300" indent="0" algn="ctr">
              <a:buNone/>
            </a:pPr>
            <a:r>
              <a:rPr lang="en-US" sz="4400" b="1" dirty="0">
                <a:latin typeface="Arial" panose="020B0604020202020204" pitchFamily="34" charset="0"/>
                <a:cs typeface="Arial" panose="020B0604020202020204" pitchFamily="34" charset="0"/>
              </a:rPr>
              <a:t>Templates + Duplicate</a:t>
            </a:r>
            <a:endParaRPr lang="en-US" sz="4400" dirty="0">
              <a:latin typeface="Arial" panose="020B0604020202020204" pitchFamily="34" charset="0"/>
              <a:cs typeface="Arial" panose="020B0604020202020204" pitchFamily="34" charset="0"/>
            </a:endParaRPr>
          </a:p>
          <a:p>
            <a:pPr marL="114300" indent="0">
              <a:buNone/>
            </a:pPr>
            <a:endParaRPr lang="en-US" dirty="0"/>
          </a:p>
          <a:p>
            <a:pPr marL="114300" indent="0">
              <a:buNone/>
            </a:pPr>
            <a:endParaRPr lang="en-US" dirty="0"/>
          </a:p>
          <a:p>
            <a:pPr marL="114300" indent="0">
              <a:buNone/>
            </a:pPr>
            <a:endParaRPr lang="en-US" dirty="0"/>
          </a:p>
        </p:txBody>
      </p:sp>
      <p:cxnSp>
        <p:nvCxnSpPr>
          <p:cNvPr id="7" name="Google Shape;426;p61" descr="&quot;&quot;&#10;"/>
          <p:cNvCxnSpPr/>
          <p:nvPr/>
        </p:nvCxnSpPr>
        <p:spPr>
          <a:xfrm>
            <a:off x="0" y="2646519"/>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4" name="Picture 3" descr="Canva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722" y="365125"/>
            <a:ext cx="8640714" cy="206417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9"/>
          <p:cNvSpPr txBox="1">
            <a:spLocks noGrp="1"/>
          </p:cNvSpPr>
          <p:nvPr>
            <p:ph type="body" idx="1"/>
          </p:nvPr>
        </p:nvSpPr>
        <p:spPr>
          <a:xfrm>
            <a:off x="337975" y="872400"/>
            <a:ext cx="5553300" cy="5455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400"/>
          </a:p>
          <a:p>
            <a:pPr marL="0" lvl="0" indent="0" algn="l" rtl="0">
              <a:spcBef>
                <a:spcPts val="0"/>
              </a:spcBef>
              <a:spcAft>
                <a:spcPts val="0"/>
              </a:spcAft>
              <a:buClr>
                <a:schemeClr val="dk1"/>
              </a:buClr>
              <a:buSzPts val="1100"/>
              <a:buNone/>
            </a:pPr>
            <a:r>
              <a:rPr lang="en-US" sz="2400">
                <a:latin typeface="Arial"/>
                <a:ea typeface="Arial"/>
                <a:cs typeface="Arial"/>
                <a:sym typeface="Arial"/>
              </a:rPr>
              <a:t>1. Recognize the connection between transparent assignment design, equity and closing opportunity gaps </a:t>
            </a:r>
            <a:endParaRPr sz="2400">
              <a:latin typeface="Arial"/>
              <a:ea typeface="Arial"/>
              <a:cs typeface="Arial"/>
              <a:sym typeface="Arial"/>
            </a:endParaRPr>
          </a:p>
          <a:p>
            <a:pPr marL="0" lvl="0" indent="0" algn="l" rtl="0">
              <a:spcBef>
                <a:spcPts val="0"/>
              </a:spcBef>
              <a:spcAft>
                <a:spcPts val="0"/>
              </a:spcAft>
              <a:buClr>
                <a:schemeClr val="dk1"/>
              </a:buClr>
              <a:buSzPts val="1100"/>
              <a:buNone/>
            </a:pPr>
            <a:endParaRPr sz="2400">
              <a:latin typeface="Arial"/>
              <a:ea typeface="Arial"/>
              <a:cs typeface="Arial"/>
              <a:sym typeface="Arial"/>
            </a:endParaRPr>
          </a:p>
          <a:p>
            <a:pPr marL="0" lvl="0" indent="0" algn="l" rtl="0">
              <a:spcBef>
                <a:spcPts val="0"/>
              </a:spcBef>
              <a:spcAft>
                <a:spcPts val="0"/>
              </a:spcAft>
              <a:buClr>
                <a:schemeClr val="dk1"/>
              </a:buClr>
              <a:buSzPts val="1100"/>
              <a:buNone/>
            </a:pPr>
            <a:r>
              <a:rPr lang="en-US" sz="2400">
                <a:latin typeface="Arial"/>
                <a:ea typeface="Arial"/>
                <a:cs typeface="Arial"/>
                <a:sym typeface="Arial"/>
              </a:rPr>
              <a:t>2. Apply the TILT framework to revise existing assignments</a:t>
            </a:r>
            <a:br>
              <a:rPr lang="en-US" sz="2400">
                <a:latin typeface="Arial"/>
                <a:ea typeface="Arial"/>
                <a:cs typeface="Arial"/>
                <a:sym typeface="Arial"/>
              </a:rPr>
            </a:br>
            <a:endParaRPr sz="2400">
              <a:latin typeface="Arial"/>
              <a:ea typeface="Arial"/>
              <a:cs typeface="Arial"/>
              <a:sym typeface="Arial"/>
            </a:endParaRPr>
          </a:p>
          <a:p>
            <a:pPr marL="0" lvl="0" indent="0" algn="l" rtl="0">
              <a:spcBef>
                <a:spcPts val="0"/>
              </a:spcBef>
              <a:spcAft>
                <a:spcPts val="0"/>
              </a:spcAft>
              <a:buClr>
                <a:schemeClr val="dk1"/>
              </a:buClr>
              <a:buSzPts val="1100"/>
              <a:buNone/>
            </a:pPr>
            <a:r>
              <a:rPr lang="en-US" sz="2400">
                <a:latin typeface="Arial"/>
                <a:ea typeface="Arial"/>
                <a:cs typeface="Arial"/>
                <a:sym typeface="Arial"/>
              </a:rPr>
              <a:t>3. Identify ways you can engage students in the TILTING process to increase student agency </a:t>
            </a:r>
            <a:endParaRPr sz="2400">
              <a:latin typeface="Arial"/>
              <a:ea typeface="Arial"/>
              <a:cs typeface="Arial"/>
              <a:sym typeface="Arial"/>
            </a:endParaRPr>
          </a:p>
          <a:p>
            <a:pPr marL="0" lvl="0" indent="0" algn="l" rtl="0">
              <a:spcBef>
                <a:spcPts val="0"/>
              </a:spcBef>
              <a:spcAft>
                <a:spcPts val="0"/>
              </a:spcAft>
              <a:buClr>
                <a:schemeClr val="dk1"/>
              </a:buClr>
              <a:buSzPts val="1100"/>
              <a:buNone/>
            </a:pPr>
            <a:endParaRPr sz="2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2400">
                <a:latin typeface="Arial"/>
                <a:ea typeface="Arial"/>
                <a:cs typeface="Arial"/>
                <a:sym typeface="Arial"/>
              </a:rPr>
              <a:t>4. Locate resources in a shared Canvas classroom to TILT on your campus</a:t>
            </a:r>
            <a:endParaRPr sz="2400"/>
          </a:p>
        </p:txBody>
      </p:sp>
      <p:sp>
        <p:nvSpPr>
          <p:cNvPr id="561" name="Google Shape;561;p79"/>
          <p:cNvSpPr txBox="1">
            <a:spLocks noGrp="1"/>
          </p:cNvSpPr>
          <p:nvPr>
            <p:ph type="title"/>
          </p:nvPr>
        </p:nvSpPr>
        <p:spPr>
          <a:xfrm>
            <a:off x="531600" y="-228600"/>
            <a:ext cx="11588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dirty="0"/>
              <a:t>Remember our Objectives?</a:t>
            </a:r>
            <a:endParaRPr sz="6000" dirty="0"/>
          </a:p>
        </p:txBody>
      </p:sp>
      <p:cxnSp>
        <p:nvCxnSpPr>
          <p:cNvPr id="562" name="Google Shape;562;p79" descr="&quot;&quot;&#10;"/>
          <p:cNvCxnSpPr/>
          <p:nvPr/>
        </p:nvCxnSpPr>
        <p:spPr>
          <a:xfrm>
            <a:off x="0" y="1081690"/>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564" name="Google Shape;564;p79"/>
          <p:cNvPicPr preferRelativeResize="0"/>
          <p:nvPr/>
        </p:nvPicPr>
        <p:blipFill>
          <a:blip r:embed="rId3">
            <a:alphaModFix/>
          </a:blip>
          <a:stretch>
            <a:fillRect/>
          </a:stretch>
        </p:blipFill>
        <p:spPr>
          <a:xfrm>
            <a:off x="6096000" y="1817257"/>
            <a:ext cx="5348227" cy="3565485"/>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28" y="230760"/>
            <a:ext cx="11360800" cy="763600"/>
          </a:xfrm>
        </p:spPr>
        <p:txBody>
          <a:bodyPr/>
          <a:lstStyle/>
          <a:p>
            <a:pPr algn="ctr"/>
            <a:r>
              <a:rPr lang="en-US" dirty="0">
                <a:latin typeface="Arial" panose="020B0604020202020204" pitchFamily="34" charset="0"/>
                <a:cs typeface="Arial" panose="020B0604020202020204" pitchFamily="34" charset="0"/>
              </a:rPr>
              <a:t>Resources and Contact</a:t>
            </a:r>
          </a:p>
        </p:txBody>
      </p:sp>
      <p:sp>
        <p:nvSpPr>
          <p:cNvPr id="3" name="Text Placeholder 2"/>
          <p:cNvSpPr>
            <a:spLocks noGrp="1"/>
          </p:cNvSpPr>
          <p:nvPr>
            <p:ph type="body" idx="1"/>
          </p:nvPr>
        </p:nvSpPr>
        <p:spPr>
          <a:xfrm>
            <a:off x="415600" y="1205557"/>
            <a:ext cx="11550428" cy="5542084"/>
          </a:xfrm>
        </p:spPr>
        <p:txBody>
          <a:bodyPr/>
          <a:lstStyle/>
          <a:p>
            <a:pPr marL="114300" indent="0">
              <a:buNone/>
            </a:pPr>
            <a:endParaRPr lang="en-US" dirty="0">
              <a:latin typeface="Arial" panose="020B0604020202020204" pitchFamily="34" charset="0"/>
              <a:cs typeface="Arial" panose="020B0604020202020204" pitchFamily="34" charset="0"/>
              <a:hlinkClick r:id="rId2"/>
            </a:endParaRPr>
          </a:p>
          <a:p>
            <a:pPr marL="114300" indent="0">
              <a:buNone/>
            </a:pPr>
            <a:r>
              <a:rPr lang="en-US" dirty="0">
                <a:latin typeface="Arial" panose="020B0604020202020204" pitchFamily="34" charset="0"/>
                <a:cs typeface="Arial" panose="020B0604020202020204" pitchFamily="34" charset="0"/>
                <a:hlinkClick r:id="rId2"/>
              </a:rPr>
              <a:t>Canvas Public Course</a:t>
            </a:r>
            <a:r>
              <a:rPr lang="en-US" dirty="0">
                <a:latin typeface="Arial" panose="020B0604020202020204" pitchFamily="34" charset="0"/>
                <a:cs typeface="Arial" panose="020B0604020202020204" pitchFamily="34" charset="0"/>
              </a:rPr>
              <a:t> TILT-Transparency in Learning and Teaching</a:t>
            </a:r>
          </a:p>
          <a:p>
            <a:pPr marL="114300" indent="0">
              <a:buNone/>
            </a:pPr>
            <a:r>
              <a:rPr lang="en-US" dirty="0">
                <a:latin typeface="Arial" panose="020B0604020202020204" pitchFamily="34" charset="0"/>
                <a:cs typeface="Arial" panose="020B0604020202020204" pitchFamily="34" charset="0"/>
                <a:hlinkClick r:id="rId2"/>
              </a:rPr>
              <a:t>Full URL: https://canvas.northseattle.edu/courses/1734110</a:t>
            </a:r>
            <a:endParaRPr lang="en-US" dirty="0">
              <a:latin typeface="Arial" panose="020B0604020202020204" pitchFamily="34" charset="0"/>
              <a:cs typeface="Arial" panose="020B0604020202020204" pitchFamily="34" charset="0"/>
            </a:endParaRPr>
          </a:p>
          <a:p>
            <a:pPr marL="114300" indent="0">
              <a:buNone/>
            </a:pPr>
            <a:endParaRPr lang="en-US" sz="36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North Seattle College   Kathleen Chambers  206-934-3681</a:t>
            </a:r>
          </a:p>
          <a:p>
            <a:r>
              <a:rPr lang="en-US" sz="3200" dirty="0">
                <a:latin typeface="Arial" panose="020B0604020202020204" pitchFamily="34" charset="0"/>
                <a:cs typeface="Arial" panose="020B0604020202020204" pitchFamily="34" charset="0"/>
                <a:hlinkClick r:id="rId3"/>
              </a:rPr>
              <a:t>Kathleen.chambers@seattlecolleges.edu</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North Seattle College  Toni Anderson 206-934-4522</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hlinkClick r:id="rId4"/>
              </a:rPr>
              <a:t>Toni.Anderson@seattlecolleges.edu</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Seattle Central College  Tsai-</a:t>
            </a:r>
            <a:r>
              <a:rPr lang="en-US" sz="3200" dirty="0" err="1">
                <a:latin typeface="Arial" panose="020B0604020202020204" pitchFamily="34" charset="0"/>
                <a:cs typeface="Arial" panose="020B0604020202020204" pitchFamily="34" charset="0"/>
              </a:rPr>
              <a:t>En</a:t>
            </a:r>
            <a:r>
              <a:rPr lang="en-US" sz="3200" dirty="0">
                <a:latin typeface="Arial" panose="020B0604020202020204" pitchFamily="34" charset="0"/>
                <a:cs typeface="Arial" panose="020B0604020202020204" pitchFamily="34" charset="0"/>
              </a:rPr>
              <a:t> Cheng 206-934-5499</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hlinkClick r:id="rId5"/>
              </a:rPr>
              <a:t>Tsai-En.Cheng@seattlecolleges.edu</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cxnSp>
        <p:nvCxnSpPr>
          <p:cNvPr id="4" name="Google Shape;562;p79" descr="&quot;&quot;&#10;"/>
          <p:cNvCxnSpPr/>
          <p:nvPr/>
        </p:nvCxnSpPr>
        <p:spPr>
          <a:xfrm>
            <a:off x="0" y="1081690"/>
            <a:ext cx="12192000" cy="0"/>
          </a:xfrm>
          <a:prstGeom prst="straightConnector1">
            <a:avLst/>
          </a:prstGeom>
          <a:noFill/>
          <a:ln w="571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6394871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dirty="0">
                <a:latin typeface="Arial"/>
                <a:ea typeface="Arial"/>
                <a:cs typeface="Arial"/>
                <a:sym typeface="Arial"/>
              </a:rPr>
              <a:t>A thought…</a:t>
            </a:r>
            <a:endParaRPr sz="3600" dirty="0">
              <a:latin typeface="Arial"/>
              <a:ea typeface="Arial"/>
              <a:cs typeface="Arial"/>
              <a:sym typeface="Arial"/>
            </a:endParaRPr>
          </a:p>
        </p:txBody>
      </p:sp>
      <p:sp>
        <p:nvSpPr>
          <p:cNvPr id="570" name="Google Shape;570;p80"/>
          <p:cNvSpPr txBox="1">
            <a:spLocks noGrp="1"/>
          </p:cNvSpPr>
          <p:nvPr>
            <p:ph type="body" idx="1"/>
          </p:nvPr>
        </p:nvSpPr>
        <p:spPr>
          <a:xfrm>
            <a:off x="525683" y="1929798"/>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sz="3200" b="1" dirty="0">
                <a:latin typeface="Arial"/>
                <a:ea typeface="Arial"/>
                <a:cs typeface="Arial"/>
                <a:sym typeface="Arial"/>
              </a:rPr>
              <a:t>How do I make this course, this subject matter, useful for someone who will never take this course again?</a:t>
            </a:r>
            <a:endParaRPr sz="3200" b="1" dirty="0">
              <a:latin typeface="Arial"/>
              <a:ea typeface="Arial"/>
              <a:cs typeface="Arial"/>
              <a:sym typeface="Arial"/>
            </a:endParaRPr>
          </a:p>
          <a:p>
            <a:pPr marL="0" lvl="0" indent="0" algn="ctr" rtl="0">
              <a:lnSpc>
                <a:spcPct val="90000"/>
              </a:lnSpc>
              <a:spcBef>
                <a:spcPts val="0"/>
              </a:spcBef>
              <a:spcAft>
                <a:spcPts val="0"/>
              </a:spcAft>
              <a:buClr>
                <a:schemeClr val="dk1"/>
              </a:buClr>
              <a:buSzPts val="3200"/>
              <a:buNone/>
            </a:pPr>
            <a:endParaRPr sz="3200" b="1" dirty="0">
              <a:latin typeface="Arial"/>
              <a:ea typeface="Arial"/>
              <a:cs typeface="Arial"/>
              <a:sym typeface="Arial"/>
            </a:endParaRPr>
          </a:p>
          <a:p>
            <a:pPr marL="0" lvl="0" indent="0" algn="ctr" rtl="0">
              <a:lnSpc>
                <a:spcPct val="90000"/>
              </a:lnSpc>
              <a:spcBef>
                <a:spcPts val="0"/>
              </a:spcBef>
              <a:spcAft>
                <a:spcPts val="0"/>
              </a:spcAft>
              <a:buClr>
                <a:schemeClr val="dk1"/>
              </a:buClr>
              <a:buSzPts val="3200"/>
              <a:buNone/>
            </a:pPr>
            <a:endParaRPr sz="3200" b="1" dirty="0">
              <a:latin typeface="Arial"/>
              <a:ea typeface="Arial"/>
              <a:cs typeface="Arial"/>
              <a:sym typeface="Arial"/>
            </a:endParaRPr>
          </a:p>
          <a:p>
            <a:pPr marL="0" lvl="0" indent="0" algn="ctr" rtl="0">
              <a:lnSpc>
                <a:spcPct val="90000"/>
              </a:lnSpc>
              <a:spcBef>
                <a:spcPts val="0"/>
              </a:spcBef>
              <a:spcAft>
                <a:spcPts val="0"/>
              </a:spcAft>
              <a:buClr>
                <a:schemeClr val="dk1"/>
              </a:buClr>
              <a:buSzPts val="3200"/>
              <a:buNone/>
            </a:pPr>
            <a:r>
              <a:rPr lang="en-US" sz="4400" b="1" dirty="0">
                <a:latin typeface="Arial"/>
                <a:ea typeface="Arial"/>
                <a:cs typeface="Arial"/>
                <a:sym typeface="Arial"/>
              </a:rPr>
              <a:t>Now….Get your </a:t>
            </a:r>
            <a:r>
              <a:rPr lang="en-US" sz="4400" b="1" i="1" dirty="0">
                <a:latin typeface="Arial"/>
                <a:ea typeface="Arial"/>
                <a:cs typeface="Arial"/>
                <a:sym typeface="Arial"/>
              </a:rPr>
              <a:t>TILT</a:t>
            </a:r>
            <a:r>
              <a:rPr lang="en-US" sz="4400" b="1" dirty="0">
                <a:latin typeface="Arial"/>
                <a:ea typeface="Arial"/>
                <a:cs typeface="Arial"/>
                <a:sym typeface="Arial"/>
              </a:rPr>
              <a:t> on……..</a:t>
            </a:r>
            <a:endParaRPr sz="4400" b="1"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dirty="0"/>
          </a:p>
        </p:txBody>
      </p:sp>
      <p:cxnSp>
        <p:nvCxnSpPr>
          <p:cNvPr id="571" name="Google Shape;571;p80" descr="&quot;&quot;&#10;"/>
          <p:cNvCxnSpPr/>
          <p:nvPr/>
        </p:nvCxnSpPr>
        <p:spPr>
          <a:xfrm>
            <a:off x="0" y="1505880"/>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4"/>
          <p:cNvSpPr txBox="1">
            <a:spLocks noGrp="1"/>
          </p:cNvSpPr>
          <p:nvPr>
            <p:ph type="title"/>
          </p:nvPr>
        </p:nvSpPr>
        <p:spPr>
          <a:xfrm>
            <a:off x="157655" y="149669"/>
            <a:ext cx="11196145" cy="1325563"/>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4D26"/>
              </a:buClr>
              <a:buSzPts val="6100"/>
              <a:buFont typeface="Constantia"/>
              <a:buNone/>
            </a:pPr>
            <a:r>
              <a:rPr lang="en-US" dirty="0">
                <a:solidFill>
                  <a:schemeClr val="tx1"/>
                </a:solidFill>
                <a:latin typeface="+mn-lt"/>
              </a:rPr>
              <a:t>Opportunity Gap Frame Work (Milner, 2010)</a:t>
            </a:r>
            <a:endParaRPr dirty="0">
              <a:solidFill>
                <a:schemeClr val="tx1"/>
              </a:solidFill>
              <a:latin typeface="+mn-lt"/>
            </a:endParaRPr>
          </a:p>
        </p:txBody>
      </p:sp>
      <p:sp>
        <p:nvSpPr>
          <p:cNvPr id="447" name="Google Shape;447;p64"/>
          <p:cNvSpPr txBox="1">
            <a:spLocks noGrp="1"/>
          </p:cNvSpPr>
          <p:nvPr>
            <p:ph type="body" idx="1"/>
          </p:nvPr>
        </p:nvSpPr>
        <p:spPr>
          <a:xfrm>
            <a:off x="492672" y="1670879"/>
            <a:ext cx="5263055" cy="5032375"/>
          </a:xfrm>
          <a:prstGeom prst="rect">
            <a:avLst/>
          </a:prstGeom>
        </p:spPr>
        <p:txBody>
          <a:bodyPr spcFirstLastPara="1" wrap="square" lIns="91425" tIns="45700" rIns="91425" bIns="45700" anchor="t" anchorCtr="0">
            <a:noAutofit/>
          </a:bodyPr>
          <a:lstStyle/>
          <a:p>
            <a:pPr marL="673100" indent="-457200">
              <a:lnSpc>
                <a:spcPct val="100000"/>
              </a:lnSpc>
              <a:spcBef>
                <a:spcPts val="0"/>
              </a:spcBef>
              <a:buClr>
                <a:srgbClr val="A5B592"/>
              </a:buClr>
              <a:buSzPts val="2800"/>
            </a:pPr>
            <a:r>
              <a:rPr lang="en-US" sz="3200" dirty="0">
                <a:solidFill>
                  <a:schemeClr val="tx1"/>
                </a:solidFill>
                <a:latin typeface="+mn-lt"/>
              </a:rPr>
              <a:t>Color Blindness</a:t>
            </a:r>
            <a:br>
              <a:rPr lang="en-US" sz="3200" dirty="0">
                <a:solidFill>
                  <a:schemeClr val="tx1"/>
                </a:solidFill>
                <a:latin typeface="+mn-lt"/>
              </a:rPr>
            </a:br>
            <a:endParaRPr sz="3200" dirty="0">
              <a:solidFill>
                <a:schemeClr val="tx1"/>
              </a:solidFill>
              <a:latin typeface="+mn-lt"/>
            </a:endParaRPr>
          </a:p>
          <a:p>
            <a:pPr marL="673100" indent="-457200">
              <a:lnSpc>
                <a:spcPct val="100000"/>
              </a:lnSpc>
              <a:spcBef>
                <a:spcPts val="700"/>
              </a:spcBef>
              <a:buClr>
                <a:srgbClr val="A5B592"/>
              </a:buClr>
              <a:buSzPts val="2800"/>
            </a:pPr>
            <a:r>
              <a:rPr lang="en-US" sz="3200" dirty="0">
                <a:solidFill>
                  <a:schemeClr val="tx1"/>
                </a:solidFill>
                <a:latin typeface="+mn-lt"/>
              </a:rPr>
              <a:t>Cultural Conflicts</a:t>
            </a:r>
            <a:br>
              <a:rPr lang="en-US" sz="3200" dirty="0">
                <a:solidFill>
                  <a:schemeClr val="tx1"/>
                </a:solidFill>
                <a:latin typeface="+mn-lt"/>
              </a:rPr>
            </a:br>
            <a:endParaRPr sz="3200" dirty="0">
              <a:solidFill>
                <a:schemeClr val="tx1"/>
              </a:solidFill>
              <a:latin typeface="+mn-lt"/>
            </a:endParaRPr>
          </a:p>
          <a:p>
            <a:pPr marL="673100" indent="-457200">
              <a:lnSpc>
                <a:spcPct val="100000"/>
              </a:lnSpc>
              <a:spcBef>
                <a:spcPts val="700"/>
              </a:spcBef>
              <a:buClr>
                <a:srgbClr val="A5B592"/>
              </a:buClr>
              <a:buSzPts val="2800"/>
            </a:pPr>
            <a:r>
              <a:rPr lang="en-US" sz="3200" dirty="0">
                <a:solidFill>
                  <a:schemeClr val="tx1"/>
                </a:solidFill>
                <a:latin typeface="+mn-lt"/>
              </a:rPr>
              <a:t>Meritocracy</a:t>
            </a:r>
            <a:br>
              <a:rPr lang="en-US" sz="3200" dirty="0">
                <a:solidFill>
                  <a:schemeClr val="tx1"/>
                </a:solidFill>
                <a:latin typeface="+mn-lt"/>
              </a:rPr>
            </a:br>
            <a:endParaRPr sz="3200" dirty="0">
              <a:solidFill>
                <a:schemeClr val="tx1"/>
              </a:solidFill>
              <a:latin typeface="+mn-lt"/>
            </a:endParaRPr>
          </a:p>
          <a:p>
            <a:pPr marL="673100" indent="-457200">
              <a:lnSpc>
                <a:spcPct val="100000"/>
              </a:lnSpc>
              <a:spcBef>
                <a:spcPts val="700"/>
              </a:spcBef>
              <a:buClr>
                <a:srgbClr val="A5B592"/>
              </a:buClr>
              <a:buSzPts val="2800"/>
            </a:pPr>
            <a:r>
              <a:rPr lang="en-US" sz="3200" dirty="0">
                <a:solidFill>
                  <a:schemeClr val="tx1"/>
                </a:solidFill>
                <a:latin typeface="+mn-lt"/>
              </a:rPr>
              <a:t>Low Expectations</a:t>
            </a:r>
            <a:br>
              <a:rPr lang="en-US" sz="3200" dirty="0">
                <a:solidFill>
                  <a:schemeClr val="tx1"/>
                </a:solidFill>
                <a:latin typeface="+mn-lt"/>
              </a:rPr>
            </a:br>
            <a:endParaRPr sz="3200" dirty="0">
              <a:solidFill>
                <a:schemeClr val="tx1"/>
              </a:solidFill>
              <a:latin typeface="+mn-lt"/>
            </a:endParaRPr>
          </a:p>
          <a:p>
            <a:pPr marL="673100" indent="-457200">
              <a:lnSpc>
                <a:spcPct val="100000"/>
              </a:lnSpc>
              <a:spcBef>
                <a:spcPts val="700"/>
              </a:spcBef>
              <a:buClr>
                <a:srgbClr val="A5B592"/>
              </a:buClr>
              <a:buSzPts val="2800"/>
            </a:pPr>
            <a:r>
              <a:rPr lang="en-US" sz="3200" dirty="0">
                <a:solidFill>
                  <a:schemeClr val="tx1"/>
                </a:solidFill>
                <a:latin typeface="+mn-lt"/>
              </a:rPr>
              <a:t>Context Neutral Mindset</a:t>
            </a:r>
            <a:endParaRPr sz="3200" dirty="0">
              <a:solidFill>
                <a:schemeClr val="tx1"/>
              </a:solidFill>
              <a:latin typeface="+mn-lt"/>
            </a:endParaRPr>
          </a:p>
          <a:p>
            <a:pPr marL="0" lvl="0" indent="0" algn="l" rtl="0">
              <a:spcBef>
                <a:spcPts val="1000"/>
              </a:spcBef>
              <a:spcAft>
                <a:spcPts val="0"/>
              </a:spcAft>
              <a:buNone/>
            </a:pPr>
            <a:endParaRPr dirty="0"/>
          </a:p>
        </p:txBody>
      </p:sp>
      <p:cxnSp>
        <p:nvCxnSpPr>
          <p:cNvPr id="4" name="Google Shape;426;p61" descr="&quot;&quot;&#10;"/>
          <p:cNvCxnSpPr/>
          <p:nvPr/>
        </p:nvCxnSpPr>
        <p:spPr>
          <a:xfrm>
            <a:off x="0" y="1475232"/>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6" name="Picture 5" descr="a head in silhouette with the drawing of a brain and thewords Reset your mi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603" y="1828800"/>
            <a:ext cx="3756197" cy="48744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88508" y="51418"/>
            <a:ext cx="5586631" cy="160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4400" b="1" dirty="0">
                <a:latin typeface="Arial"/>
                <a:ea typeface="Arial"/>
                <a:cs typeface="Arial"/>
                <a:sym typeface="Arial"/>
              </a:rPr>
              <a:t>Paradigm Shift</a:t>
            </a:r>
            <a:r>
              <a:rPr lang="en-US" dirty="0">
                <a:latin typeface="Source Sans Pro"/>
                <a:ea typeface="Source Sans Pro"/>
                <a:cs typeface="Source Sans Pro"/>
                <a:sym typeface="Source Sans Pro"/>
              </a:rPr>
              <a:t/>
            </a:r>
            <a:br>
              <a:rPr lang="en-US" dirty="0">
                <a:latin typeface="Source Sans Pro"/>
                <a:ea typeface="Source Sans Pro"/>
                <a:cs typeface="Source Sans Pro"/>
                <a:sym typeface="Source Sans Pro"/>
              </a:rPr>
            </a:br>
            <a:endParaRPr dirty="0"/>
          </a:p>
        </p:txBody>
      </p:sp>
      <p:sp>
        <p:nvSpPr>
          <p:cNvPr id="209" name="Google Shape;209;p31"/>
          <p:cNvSpPr txBox="1">
            <a:spLocks noGrp="1"/>
          </p:cNvSpPr>
          <p:nvPr>
            <p:ph type="body" idx="1"/>
          </p:nvPr>
        </p:nvSpPr>
        <p:spPr>
          <a:xfrm>
            <a:off x="202110" y="1651618"/>
            <a:ext cx="3932237" cy="3811588"/>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0"/>
              </a:spcBef>
              <a:spcAft>
                <a:spcPts val="0"/>
              </a:spcAft>
              <a:buClr>
                <a:schemeClr val="dk1"/>
              </a:buClr>
              <a:buSzPts val="3200"/>
              <a:buNone/>
            </a:pPr>
            <a:endParaRPr sz="3200" dirty="0">
              <a:latin typeface="Arial"/>
              <a:ea typeface="Arial"/>
              <a:cs typeface="Arial"/>
              <a:sym typeface="Arial"/>
            </a:endParaRPr>
          </a:p>
          <a:p>
            <a:pPr marL="114300" lvl="0" indent="0" algn="l" rtl="0">
              <a:lnSpc>
                <a:spcPct val="90000"/>
              </a:lnSpc>
              <a:spcBef>
                <a:spcPts val="0"/>
              </a:spcBef>
              <a:spcAft>
                <a:spcPts val="0"/>
              </a:spcAft>
              <a:buClr>
                <a:schemeClr val="dk1"/>
              </a:buClr>
              <a:buSzPts val="3200"/>
              <a:buNone/>
            </a:pPr>
            <a:endParaRPr sz="3200" dirty="0">
              <a:latin typeface="Arial"/>
              <a:ea typeface="Arial"/>
              <a:cs typeface="Arial"/>
              <a:sym typeface="Arial"/>
            </a:endParaRPr>
          </a:p>
          <a:p>
            <a:pPr marL="114300" lvl="0" indent="0" algn="l"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114300" lvl="0" indent="0" algn="ctr" rtl="0">
              <a:lnSpc>
                <a:spcPct val="90000"/>
              </a:lnSpc>
              <a:spcBef>
                <a:spcPts val="1000"/>
              </a:spcBef>
              <a:spcAft>
                <a:spcPts val="0"/>
              </a:spcAft>
              <a:buClr>
                <a:schemeClr val="dk1"/>
              </a:buClr>
              <a:buSzPts val="3200"/>
              <a:buNone/>
            </a:pPr>
            <a:r>
              <a:rPr lang="en-US" sz="3200" dirty="0">
                <a:latin typeface="+mj-lt"/>
                <a:ea typeface="Arial"/>
                <a:cs typeface="Arial"/>
                <a:sym typeface="Arial"/>
              </a:rPr>
              <a:t>Shift your mindset to </a:t>
            </a:r>
            <a:r>
              <a:rPr lang="en-US" sz="3200" b="1" dirty="0">
                <a:latin typeface="+mj-lt"/>
                <a:ea typeface="Arial"/>
                <a:cs typeface="Arial"/>
                <a:sym typeface="Arial"/>
              </a:rPr>
              <a:t>EQUITY</a:t>
            </a:r>
            <a:r>
              <a:rPr lang="en-US" sz="3200" dirty="0">
                <a:latin typeface="+mj-lt"/>
                <a:ea typeface="Arial"/>
                <a:cs typeface="Arial"/>
                <a:sym typeface="Arial"/>
              </a:rPr>
              <a:t>.</a:t>
            </a:r>
            <a:endParaRPr sz="3200" dirty="0">
              <a:latin typeface="+mj-lt"/>
            </a:endParaRPr>
          </a:p>
          <a:p>
            <a:pPr marL="11430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cxnSp>
        <p:nvCxnSpPr>
          <p:cNvPr id="210" name="Google Shape;210;p31" descr="&quot;&quot;&#10;"/>
          <p:cNvCxnSpPr/>
          <p:nvPr/>
        </p:nvCxnSpPr>
        <p:spPr>
          <a:xfrm>
            <a:off x="0" y="1219459"/>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2" name="Picture 1" descr="two heads in siloutte facing each other. In the head of one is a square; in the head of another a cloud sha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347" y="1431472"/>
            <a:ext cx="7767035" cy="51378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838200" y="1134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Equity Gaps are NOT Caused by Student Learning Problems</a:t>
            </a:r>
            <a:endParaRPr dirty="0">
              <a:latin typeface="Arial"/>
              <a:ea typeface="Arial"/>
              <a:cs typeface="Arial"/>
              <a:sym typeface="Arial"/>
            </a:endParaRPr>
          </a:p>
        </p:txBody>
      </p:sp>
      <p:sp>
        <p:nvSpPr>
          <p:cNvPr id="216" name="Google Shape;216;p32"/>
          <p:cNvSpPr txBox="1">
            <a:spLocks noGrp="1"/>
          </p:cNvSpPr>
          <p:nvPr>
            <p:ph type="body" idx="1"/>
          </p:nvPr>
        </p:nvSpPr>
        <p:spPr>
          <a:xfrm>
            <a:off x="533400" y="2075679"/>
            <a:ext cx="5354782" cy="5032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latin typeface="Arial"/>
                <a:ea typeface="Arial"/>
                <a:cs typeface="Arial"/>
                <a:sym typeface="Arial"/>
              </a:rPr>
              <a:t>….I view inequality in educational outcomes as a </a:t>
            </a:r>
            <a:r>
              <a:rPr lang="en-US" b="1" i="1" dirty="0">
                <a:latin typeface="Arial"/>
                <a:ea typeface="Arial"/>
                <a:cs typeface="Arial"/>
                <a:sym typeface="Arial"/>
              </a:rPr>
              <a:t>learning problem of institutional actors</a:t>
            </a:r>
            <a:r>
              <a:rPr lang="en-US" dirty="0">
                <a:latin typeface="Arial"/>
                <a:ea typeface="Arial"/>
                <a:cs typeface="Arial"/>
                <a:sym typeface="Arial"/>
              </a:rPr>
              <a:t>— faculty members, administrators, counselors, and others—</a:t>
            </a:r>
            <a:r>
              <a:rPr lang="en-US" b="1" i="1" dirty="0">
                <a:latin typeface="Arial"/>
                <a:ea typeface="Arial"/>
                <a:cs typeface="Arial"/>
                <a:sym typeface="Arial"/>
              </a:rPr>
              <a:t>rather than as a learning problem of students</a:t>
            </a:r>
            <a:r>
              <a:rPr lang="en-US" dirty="0">
                <a:latin typeface="Arial"/>
                <a:ea typeface="Arial"/>
                <a:cs typeface="Arial"/>
                <a:sym typeface="Arial"/>
              </a:rPr>
              <a:t>... </a:t>
            </a:r>
            <a:r>
              <a:rPr lang="en-US" sz="1600" dirty="0">
                <a:latin typeface="Arial"/>
                <a:ea typeface="Arial"/>
                <a:cs typeface="Arial"/>
                <a:sym typeface="Arial"/>
              </a:rPr>
              <a:t>(</a:t>
            </a:r>
            <a:r>
              <a:rPr lang="en-US" sz="1600" dirty="0" err="1">
                <a:latin typeface="Arial"/>
                <a:ea typeface="Arial"/>
                <a:cs typeface="Arial"/>
                <a:sym typeface="Arial"/>
              </a:rPr>
              <a:t>Garmoran</a:t>
            </a:r>
            <a:r>
              <a:rPr lang="en-US" sz="1600" dirty="0">
                <a:latin typeface="Arial"/>
                <a:ea typeface="Arial"/>
                <a:cs typeface="Arial"/>
                <a:sym typeface="Arial"/>
              </a:rPr>
              <a:t> and others, 2003).</a:t>
            </a:r>
            <a:br>
              <a:rPr lang="en-US" sz="1600" dirty="0">
                <a:latin typeface="Arial"/>
                <a:ea typeface="Arial"/>
                <a:cs typeface="Arial"/>
                <a:sym typeface="Arial"/>
              </a:rPr>
            </a:br>
            <a:endParaRPr sz="16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1600"/>
              <a:buChar char="•"/>
            </a:pPr>
            <a:r>
              <a:rPr lang="en-US" sz="1600" dirty="0">
                <a:latin typeface="Source Sans Pro"/>
                <a:ea typeface="Source Sans Pro"/>
                <a:cs typeface="Source Sans Pro"/>
                <a:sym typeface="Source Sans Pro"/>
              </a:rPr>
              <a:t>Estela Mara </a:t>
            </a:r>
            <a:r>
              <a:rPr lang="en-US" sz="1600" dirty="0" err="1">
                <a:latin typeface="Source Sans Pro"/>
                <a:ea typeface="Source Sans Pro"/>
                <a:cs typeface="Source Sans Pro"/>
                <a:sym typeface="Source Sans Pro"/>
              </a:rPr>
              <a:t>Bensimon</a:t>
            </a:r>
            <a:r>
              <a:rPr lang="en-US" sz="1600" dirty="0">
                <a:latin typeface="Source Sans Pro"/>
                <a:ea typeface="Source Sans Pro"/>
                <a:cs typeface="Source Sans Pro"/>
                <a:sym typeface="Source Sans Pro"/>
              </a:rPr>
              <a:t> in </a:t>
            </a:r>
            <a:r>
              <a:rPr lang="en-US" sz="1600" u="sng" dirty="0">
                <a:solidFill>
                  <a:schemeClr val="hlink"/>
                </a:solidFill>
                <a:latin typeface="Source Sans Pro"/>
                <a:ea typeface="Source Sans Pro"/>
                <a:cs typeface="Source Sans Pro"/>
                <a:sym typeface="Source Sans Pro"/>
                <a:hlinkClick r:id="rId3"/>
              </a:rPr>
              <a:t>Closing Achievement Gaps in Higher Education</a:t>
            </a:r>
            <a:r>
              <a:rPr lang="en-US" sz="1600" dirty="0">
                <a:latin typeface="Source Sans Pro"/>
                <a:ea typeface="Source Sans Pro"/>
                <a:cs typeface="Source Sans Pro"/>
                <a:sym typeface="Source Sans Pro"/>
              </a:rPr>
              <a:t>, </a:t>
            </a:r>
            <a:endParaRPr dirty="0"/>
          </a:p>
        </p:txBody>
      </p:sp>
      <p:cxnSp>
        <p:nvCxnSpPr>
          <p:cNvPr id="217" name="Google Shape;217;p32" descr="&quot;&quot;&#10;"/>
          <p:cNvCxnSpPr/>
          <p:nvPr/>
        </p:nvCxnSpPr>
        <p:spPr>
          <a:xfrm>
            <a:off x="0" y="1632322"/>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2" name="Picture 1" descr="Street section with words written on the street saying, Mind the g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673" y="2075679"/>
            <a:ext cx="5235910" cy="37687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838200" y="-1730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3600" b="1" dirty="0">
                <a:latin typeface="Arial"/>
                <a:ea typeface="Arial"/>
                <a:cs typeface="Arial"/>
                <a:sym typeface="Arial"/>
              </a:rPr>
              <a:t> </a:t>
            </a:r>
            <a:r>
              <a:rPr lang="en-US" b="1" dirty="0">
                <a:latin typeface="Arial"/>
                <a:ea typeface="Arial"/>
                <a:cs typeface="Arial"/>
                <a:sym typeface="Arial"/>
              </a:rPr>
              <a:t>What About the Faculty Role?</a:t>
            </a:r>
            <a:endParaRPr dirty="0">
              <a:latin typeface="Arial"/>
              <a:ea typeface="Arial"/>
              <a:cs typeface="Arial"/>
              <a:sym typeface="Arial"/>
            </a:endParaRPr>
          </a:p>
        </p:txBody>
      </p:sp>
      <p:cxnSp>
        <p:nvCxnSpPr>
          <p:cNvPr id="224" name="Google Shape;224;p33" descr="&quot;&quot;&#10;"/>
          <p:cNvCxnSpPr/>
          <p:nvPr/>
        </p:nvCxnSpPr>
        <p:spPr>
          <a:xfrm>
            <a:off x="0" y="1167578"/>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4" name="Picture 3" descr="Gears in hte center of the frame with hands reaching in to adjust the g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615" y="1416228"/>
            <a:ext cx="8540261" cy="500856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2143</Words>
  <Application>Microsoft Office PowerPoint</Application>
  <PresentationFormat>Widescreen</PresentationFormat>
  <Paragraphs>372</Paragraphs>
  <Slides>55</Slides>
  <Notes>53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Calibri</vt:lpstr>
      <vt:lpstr>Source Sans Pro</vt:lpstr>
      <vt:lpstr>Constantia</vt:lpstr>
      <vt:lpstr>Arial</vt:lpstr>
      <vt:lpstr>Arial Narrow</vt:lpstr>
      <vt:lpstr>Gill Sans</vt:lpstr>
      <vt:lpstr>Office Theme</vt:lpstr>
      <vt:lpstr>Office Theme</vt:lpstr>
      <vt:lpstr>Get Your TILT ON</vt:lpstr>
      <vt:lpstr>211 TILT            GET YOUR TILT ON</vt:lpstr>
      <vt:lpstr>What is TILT?</vt:lpstr>
      <vt:lpstr>Assignment Design in TILTING</vt:lpstr>
      <vt:lpstr>Credit: Mary-Ann Winkelmes, Ph.D. </vt:lpstr>
      <vt:lpstr>Opportunity Gap Frame Work (Milner, 2010)</vt:lpstr>
      <vt:lpstr>Paradigm Shift </vt:lpstr>
      <vt:lpstr>Equity Gaps are NOT Caused by Student Learning Problems</vt:lpstr>
      <vt:lpstr> What About the Faculty Role?</vt:lpstr>
      <vt:lpstr>Student Impact</vt:lpstr>
      <vt:lpstr>Increased Access  DOES NOT EQUAL      Equity </vt:lpstr>
      <vt:lpstr>Relevant Data for Transparency as a Teaching Method</vt:lpstr>
      <vt:lpstr>System Level Course Data BIOL&amp;160, Disaggregated </vt:lpstr>
      <vt:lpstr>System Level Course Level Data, ENGL&amp;101, Disaggregated </vt:lpstr>
      <vt:lpstr>System Level Course Level Data, MATH&amp;141, Disaggregated </vt:lpstr>
      <vt:lpstr>System Level Course Level Data, PYSC&amp;100, Disaggregated </vt:lpstr>
      <vt:lpstr>Crunch the Data</vt:lpstr>
      <vt:lpstr>What can we do about it?</vt:lpstr>
      <vt:lpstr>When an Assignment Goes Wrong</vt:lpstr>
      <vt:lpstr>More than 700 Instructors said…. (Cengage)</vt:lpstr>
      <vt:lpstr>Assignments</vt:lpstr>
      <vt:lpstr>Transparent Design Template</vt:lpstr>
      <vt:lpstr>Purpose</vt:lpstr>
      <vt:lpstr>Tasks </vt:lpstr>
      <vt:lpstr>Criteria for success </vt:lpstr>
      <vt:lpstr>What is an assignment charrette?</vt:lpstr>
      <vt:lpstr>The Practice</vt:lpstr>
      <vt:lpstr>Step 1</vt:lpstr>
      <vt:lpstr>   Step 2     </vt:lpstr>
      <vt:lpstr>Roles</vt:lpstr>
      <vt:lpstr>Step 3  </vt:lpstr>
      <vt:lpstr>Step 4  </vt:lpstr>
      <vt:lpstr>Feed Back Questions</vt:lpstr>
      <vt:lpstr>Step 5 </vt:lpstr>
      <vt:lpstr>Step 6  </vt:lpstr>
      <vt:lpstr>       Step 7     </vt:lpstr>
      <vt:lpstr> Step 8</vt:lpstr>
      <vt:lpstr>Student Agency in TILT-ing</vt:lpstr>
      <vt:lpstr>What do Students Value?</vt:lpstr>
      <vt:lpstr>Odessa College (Round 1) </vt:lpstr>
      <vt:lpstr>Odessa College (Round 2) </vt:lpstr>
      <vt:lpstr>Quote about Student Success</vt:lpstr>
      <vt:lpstr>Odessa College: In-Class Retention</vt:lpstr>
      <vt:lpstr>TILT-ing is Connecting</vt:lpstr>
      <vt:lpstr>TILT Address the Issues Raised by Students </vt:lpstr>
      <vt:lpstr>IDEAS FOR TILT-ing  WITH STUDENTS</vt:lpstr>
      <vt:lpstr>TILT with Student Idea #1  </vt:lpstr>
      <vt:lpstr>TILT with Student Idea #2 </vt:lpstr>
      <vt:lpstr>TILT with Student Idea #3 </vt:lpstr>
      <vt:lpstr>The “Do’s” When TILT-ing with Students </vt:lpstr>
      <vt:lpstr>Students will thank you </vt:lpstr>
      <vt:lpstr>Canvas</vt:lpstr>
      <vt:lpstr>Remember our Objectives?</vt:lpstr>
      <vt:lpstr>Resources and Contact</vt:lpstr>
      <vt:lpstr>A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211 TILT            GET YOUR TILT ON</dc:title>
  <dc:creator>ws_dl</dc:creator>
  <cp:lastModifiedBy>Wireless Account Debra.Padden12</cp:lastModifiedBy>
  <cp:revision>50</cp:revision>
  <dcterms:modified xsi:type="dcterms:W3CDTF">2019-03-28T19:41:35Z</dcterms:modified>
</cp:coreProperties>
</file>