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Lst>
  <p:notesMasterIdLst>
    <p:notesMasterId r:id="rId25"/>
  </p:notesMasterIdLst>
  <p:handoutMasterIdLst>
    <p:handoutMasterId r:id="rId26"/>
  </p:handoutMasterIdLst>
  <p:sldIdLst>
    <p:sldId id="259" r:id="rId6"/>
    <p:sldId id="262" r:id="rId7"/>
    <p:sldId id="266" r:id="rId8"/>
    <p:sldId id="267" r:id="rId9"/>
    <p:sldId id="268" r:id="rId10"/>
    <p:sldId id="269" r:id="rId11"/>
    <p:sldId id="275" r:id="rId12"/>
    <p:sldId id="271" r:id="rId13"/>
    <p:sldId id="270" r:id="rId14"/>
    <p:sldId id="273" r:id="rId15"/>
    <p:sldId id="272" r:id="rId16"/>
    <p:sldId id="274" r:id="rId17"/>
    <p:sldId id="263" r:id="rId18"/>
    <p:sldId id="276" r:id="rId19"/>
    <p:sldId id="264" r:id="rId20"/>
    <p:sldId id="277" r:id="rId21"/>
    <p:sldId id="278" r:id="rId22"/>
    <p:sldId id="265" r:id="rId23"/>
    <p:sldId id="261"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97" autoAdjust="0"/>
    <p:restoredTop sz="94715" autoAdjust="0"/>
  </p:normalViewPr>
  <p:slideViewPr>
    <p:cSldViewPr snapToGrid="0">
      <p:cViewPr varScale="1">
        <p:scale>
          <a:sx n="91" d="100"/>
          <a:sy n="91" d="100"/>
        </p:scale>
        <p:origin x="642" y="84"/>
      </p:cViewPr>
      <p:guideLst/>
    </p:cSldViewPr>
  </p:slid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 Id="rId5" Type="http://schemas.openxmlformats.org/officeDocument/2006/relationships/chartUserShapes" Target="../drawings/drawing1.xml"/><Relationship Id="rId4" Type="http://schemas.openxmlformats.org/officeDocument/2006/relationships/oleObject" Target="file:///\\nas-oly-1\reports\ED-XCHNG\Policy%20Research%20Team\70%25%20Attainment%20goal\WSAC%20roadmap%20goal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nas-oly-1\reports\ED-XCHNG\Policy%20Research%20Team\Devin\Education\equity\course-completion-gap-2016-17.xlsx" TargetMode="External"/></Relationships>
</file>

<file path=ppt/charts/_rels/chart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5.png"/><Relationship Id="rId5" Type="http://schemas.openxmlformats.org/officeDocument/2006/relationships/chartUserShapes" Target="../drawings/drawing2.xml"/><Relationship Id="rId4" Type="http://schemas.openxmlformats.org/officeDocument/2006/relationships/oleObject" Target="file:///\\nas-oly-1\reports\ED-XCHNG\Policy%20Research%20Team\70%25%20Attainment%20goal\WSAC%20roadmap%20goals.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nas-oly-1\reports\ED-XCHNG\Policy%20Research%20Team\Devin\System\completion-data-FACTC.xlsx" TargetMode="External"/><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oleObject" Target="file:///\\nas-oly-1\reports\ED-XCHNG\Policy%20Research%20Team\Devin\System\completion-data-FACTC.xlsx" TargetMode="External"/><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oleObject" Target="file:///\\nas-oly-1\reports\ED-XCHNG\Policy%20Research%20Team\Devin\System\completion-data-FACTC.xlsx" TargetMode="External"/><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1" Type="http://schemas.openxmlformats.org/officeDocument/2006/relationships/oleObject" Target="file:///\\nas-oly-1\reports\ED-XCHNG\Policy%20Research%20Team\Devin\Education\equity\course-completion-gap-2016-17.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nas-oly-1\reports\ED-XCHNG\Policy%20Research%20Team\Devin\Education\equity\course-completion-gap-2016-17.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nas-oly-1\reports\ED-XCHNG\Policy%20Research%20Team\Devin\Education\equity\course-completion-gap-2016-17.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nas-oly-1\reports\ED-XCHNG\Policy%20Research%20Team\Devin\Education\equity\course-completion-gap-2016-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61903641873092041"/>
          <c:y val="0.14096128608923886"/>
          <c:w val="0.33731269642796796"/>
          <c:h val="0.83005336832895893"/>
        </c:manualLayout>
      </c:layout>
      <c:barChart>
        <c:barDir val="bar"/>
        <c:grouping val="percentStacked"/>
        <c:varyColors val="0"/>
        <c:ser>
          <c:idx val="0"/>
          <c:order val="0"/>
          <c:tx>
            <c:strRef>
              <c:f>PS_demog_meeple!$K$3</c:f>
              <c:strCache>
                <c:ptCount val="1"/>
                <c:pt idx="0">
                  <c:v>college degree</c:v>
                </c:pt>
              </c:strCache>
            </c:strRef>
          </c:tx>
          <c:spPr>
            <a:blipFill>
              <a:blip xmlns:r="http://schemas.openxmlformats.org/officeDocument/2006/relationships" r:embed="rId1"/>
              <a:stretch>
                <a:fillRect/>
              </a:stretch>
            </a:blipFill>
          </c:spPr>
          <c:invertIfNegative val="0"/>
          <c:pictureOptions>
            <c:pictureFormat val="stackScale"/>
            <c:pictureStackUnit val="10"/>
          </c:pictureOptions>
          <c:cat>
            <c:strRef>
              <c:f>HS_demog_meeple!$B$4:$B$20</c:f>
              <c:strCache>
                <c:ptCount val="17"/>
                <c:pt idx="0">
                  <c:v>all Washington 25-44 year olds</c:v>
                </c:pt>
                <c:pt idx="2">
                  <c:v>Female</c:v>
                </c:pt>
                <c:pt idx="3">
                  <c:v>Male</c:v>
                </c:pt>
                <c:pt idx="5">
                  <c:v>American Indian/Alaska Native</c:v>
                </c:pt>
                <c:pt idx="6">
                  <c:v>Asian</c:v>
                </c:pt>
                <c:pt idx="7">
                  <c:v>Black/African American</c:v>
                </c:pt>
                <c:pt idx="8">
                  <c:v>Hispanic/Latino</c:v>
                </c:pt>
                <c:pt idx="9">
                  <c:v>Native Hawaiian/Pacific Islander</c:v>
                </c:pt>
                <c:pt idx="10">
                  <c:v>Some other race</c:v>
                </c:pt>
                <c:pt idx="11">
                  <c:v>Two or more races</c:v>
                </c:pt>
                <c:pt idx="12">
                  <c:v>White</c:v>
                </c:pt>
                <c:pt idx="14">
                  <c:v>speaks only English</c:v>
                </c:pt>
                <c:pt idx="15">
                  <c:v>speaks English "very well"</c:v>
                </c:pt>
                <c:pt idx="16">
                  <c:v>speaks English less than "very well"</c:v>
                </c:pt>
              </c:strCache>
            </c:strRef>
          </c:cat>
          <c:val>
            <c:numRef>
              <c:f>PS_demog_meeple!$K$4:$K$20</c:f>
              <c:numCache>
                <c:formatCode>General</c:formatCode>
                <c:ptCount val="17"/>
                <c:pt idx="0" formatCode="0">
                  <c:v>5</c:v>
                </c:pt>
                <c:pt idx="2" formatCode="0">
                  <c:v>5</c:v>
                </c:pt>
                <c:pt idx="3" formatCode="0">
                  <c:v>4</c:v>
                </c:pt>
                <c:pt idx="5" formatCode="0">
                  <c:v>2</c:v>
                </c:pt>
                <c:pt idx="6" formatCode="0">
                  <c:v>7</c:v>
                </c:pt>
                <c:pt idx="7" formatCode="0">
                  <c:v>3</c:v>
                </c:pt>
                <c:pt idx="8" formatCode="0">
                  <c:v>2</c:v>
                </c:pt>
                <c:pt idx="9" formatCode="0">
                  <c:v>2</c:v>
                </c:pt>
                <c:pt idx="10" formatCode="0">
                  <c:v>6</c:v>
                </c:pt>
                <c:pt idx="11" formatCode="0">
                  <c:v>4</c:v>
                </c:pt>
                <c:pt idx="12" formatCode="0">
                  <c:v>5</c:v>
                </c:pt>
                <c:pt idx="14" formatCode="0">
                  <c:v>5</c:v>
                </c:pt>
                <c:pt idx="15" formatCode="0">
                  <c:v>5</c:v>
                </c:pt>
                <c:pt idx="16" formatCode="0">
                  <c:v>2</c:v>
                </c:pt>
              </c:numCache>
            </c:numRef>
          </c:val>
          <c:extLst>
            <c:ext xmlns:c16="http://schemas.microsoft.com/office/drawing/2014/chart" uri="{C3380CC4-5D6E-409C-BE32-E72D297353CC}">
              <c16:uniqueId val="{00000000-2EA3-4981-8669-48DA546F93A8}"/>
            </c:ext>
          </c:extLst>
        </c:ser>
        <c:ser>
          <c:idx val="1"/>
          <c:order val="1"/>
          <c:tx>
            <c:strRef>
              <c:f>PS_demog_meeple!$L$3</c:f>
              <c:strCache>
                <c:ptCount val="1"/>
                <c:pt idx="0">
                  <c:v>some college</c:v>
                </c:pt>
              </c:strCache>
            </c:strRef>
          </c:tx>
          <c:spPr>
            <a:blipFill>
              <a:blip xmlns:r="http://schemas.openxmlformats.org/officeDocument/2006/relationships" r:embed="rId2"/>
              <a:stretch>
                <a:fillRect/>
              </a:stretch>
            </a:blipFill>
          </c:spPr>
          <c:invertIfNegative val="0"/>
          <c:pictureOptions>
            <c:pictureFormat val="stackScale"/>
            <c:pictureStackUnit val="10"/>
          </c:pictureOptions>
          <c:cat>
            <c:strRef>
              <c:f>HS_demog_meeple!$B$4:$B$20</c:f>
              <c:strCache>
                <c:ptCount val="17"/>
                <c:pt idx="0">
                  <c:v>all Washington 25-44 year olds</c:v>
                </c:pt>
                <c:pt idx="2">
                  <c:v>Female</c:v>
                </c:pt>
                <c:pt idx="3">
                  <c:v>Male</c:v>
                </c:pt>
                <c:pt idx="5">
                  <c:v>American Indian/Alaska Native</c:v>
                </c:pt>
                <c:pt idx="6">
                  <c:v>Asian</c:v>
                </c:pt>
                <c:pt idx="7">
                  <c:v>Black/African American</c:v>
                </c:pt>
                <c:pt idx="8">
                  <c:v>Hispanic/Latino</c:v>
                </c:pt>
                <c:pt idx="9">
                  <c:v>Native Hawaiian/Pacific Islander</c:v>
                </c:pt>
                <c:pt idx="10">
                  <c:v>Some other race</c:v>
                </c:pt>
                <c:pt idx="11">
                  <c:v>Two or more races</c:v>
                </c:pt>
                <c:pt idx="12">
                  <c:v>White</c:v>
                </c:pt>
                <c:pt idx="14">
                  <c:v>speaks only English</c:v>
                </c:pt>
                <c:pt idx="15">
                  <c:v>speaks English "very well"</c:v>
                </c:pt>
                <c:pt idx="16">
                  <c:v>speaks English less than "very well"</c:v>
                </c:pt>
              </c:strCache>
            </c:strRef>
          </c:cat>
          <c:val>
            <c:numRef>
              <c:f>PS_demog_meeple!$L$4:$L$20</c:f>
              <c:numCache>
                <c:formatCode>General</c:formatCode>
                <c:ptCount val="17"/>
                <c:pt idx="0" formatCode="0">
                  <c:v>2</c:v>
                </c:pt>
                <c:pt idx="2" formatCode="0">
                  <c:v>2</c:v>
                </c:pt>
                <c:pt idx="3" formatCode="0">
                  <c:v>2</c:v>
                </c:pt>
                <c:pt idx="5" formatCode="0">
                  <c:v>3</c:v>
                </c:pt>
                <c:pt idx="6" formatCode="0">
                  <c:v>1</c:v>
                </c:pt>
                <c:pt idx="7" formatCode="0">
                  <c:v>3</c:v>
                </c:pt>
                <c:pt idx="8" formatCode="0">
                  <c:v>2</c:v>
                </c:pt>
                <c:pt idx="9" formatCode="0">
                  <c:v>3</c:v>
                </c:pt>
                <c:pt idx="10" formatCode="0">
                  <c:v>1</c:v>
                </c:pt>
                <c:pt idx="11" formatCode="0">
                  <c:v>3</c:v>
                </c:pt>
                <c:pt idx="12" formatCode="0">
                  <c:v>2</c:v>
                </c:pt>
                <c:pt idx="14" formatCode="0">
                  <c:v>2</c:v>
                </c:pt>
                <c:pt idx="15" formatCode="0">
                  <c:v>2</c:v>
                </c:pt>
                <c:pt idx="16" formatCode="0">
                  <c:v>1</c:v>
                </c:pt>
              </c:numCache>
            </c:numRef>
          </c:val>
          <c:extLst>
            <c:ext xmlns:c16="http://schemas.microsoft.com/office/drawing/2014/chart" uri="{C3380CC4-5D6E-409C-BE32-E72D297353CC}">
              <c16:uniqueId val="{00000001-2EA3-4981-8669-48DA546F93A8}"/>
            </c:ext>
          </c:extLst>
        </c:ser>
        <c:ser>
          <c:idx val="2"/>
          <c:order val="2"/>
          <c:tx>
            <c:strRef>
              <c:f>PS_demog_meeple!$M$3</c:f>
              <c:strCache>
                <c:ptCount val="1"/>
                <c:pt idx="0">
                  <c:v>no college</c:v>
                </c:pt>
              </c:strCache>
            </c:strRef>
          </c:tx>
          <c:spPr>
            <a:blipFill>
              <a:blip xmlns:r="http://schemas.openxmlformats.org/officeDocument/2006/relationships" r:embed="rId3"/>
              <a:stretch>
                <a:fillRect/>
              </a:stretch>
            </a:blipFill>
          </c:spPr>
          <c:invertIfNegative val="0"/>
          <c:pictureOptions>
            <c:pictureFormat val="stackScale"/>
            <c:pictureStackUnit val="10"/>
          </c:pictureOptions>
          <c:cat>
            <c:strRef>
              <c:f>HS_demog_meeple!$B$4:$B$20</c:f>
              <c:strCache>
                <c:ptCount val="17"/>
                <c:pt idx="0">
                  <c:v>all Washington 25-44 year olds</c:v>
                </c:pt>
                <c:pt idx="2">
                  <c:v>Female</c:v>
                </c:pt>
                <c:pt idx="3">
                  <c:v>Male</c:v>
                </c:pt>
                <c:pt idx="5">
                  <c:v>American Indian/Alaska Native</c:v>
                </c:pt>
                <c:pt idx="6">
                  <c:v>Asian</c:v>
                </c:pt>
                <c:pt idx="7">
                  <c:v>Black/African American</c:v>
                </c:pt>
                <c:pt idx="8">
                  <c:v>Hispanic/Latino</c:v>
                </c:pt>
                <c:pt idx="9">
                  <c:v>Native Hawaiian/Pacific Islander</c:v>
                </c:pt>
                <c:pt idx="10">
                  <c:v>Some other race</c:v>
                </c:pt>
                <c:pt idx="11">
                  <c:v>Two or more races</c:v>
                </c:pt>
                <c:pt idx="12">
                  <c:v>White</c:v>
                </c:pt>
                <c:pt idx="14">
                  <c:v>speaks only English</c:v>
                </c:pt>
                <c:pt idx="15">
                  <c:v>speaks English "very well"</c:v>
                </c:pt>
                <c:pt idx="16">
                  <c:v>speaks English less than "very well"</c:v>
                </c:pt>
              </c:strCache>
            </c:strRef>
          </c:cat>
          <c:val>
            <c:numRef>
              <c:f>PS_demog_meeple!$M$4:$M$20</c:f>
              <c:numCache>
                <c:formatCode>General</c:formatCode>
                <c:ptCount val="17"/>
                <c:pt idx="0" formatCode="0">
                  <c:v>3</c:v>
                </c:pt>
                <c:pt idx="2" formatCode="0">
                  <c:v>3</c:v>
                </c:pt>
                <c:pt idx="3" formatCode="0">
                  <c:v>4</c:v>
                </c:pt>
                <c:pt idx="5" formatCode="0">
                  <c:v>5</c:v>
                </c:pt>
                <c:pt idx="6" formatCode="0">
                  <c:v>2</c:v>
                </c:pt>
                <c:pt idx="7" formatCode="0">
                  <c:v>4</c:v>
                </c:pt>
                <c:pt idx="8" formatCode="0">
                  <c:v>6</c:v>
                </c:pt>
                <c:pt idx="9" formatCode="0">
                  <c:v>5</c:v>
                </c:pt>
                <c:pt idx="10" formatCode="0">
                  <c:v>3</c:v>
                </c:pt>
                <c:pt idx="11" formatCode="0">
                  <c:v>3</c:v>
                </c:pt>
                <c:pt idx="12" formatCode="0">
                  <c:v>3</c:v>
                </c:pt>
                <c:pt idx="14" formatCode="0">
                  <c:v>3</c:v>
                </c:pt>
                <c:pt idx="15" formatCode="0">
                  <c:v>3</c:v>
                </c:pt>
                <c:pt idx="16" formatCode="0">
                  <c:v>7</c:v>
                </c:pt>
              </c:numCache>
            </c:numRef>
          </c:val>
          <c:extLst>
            <c:ext xmlns:c16="http://schemas.microsoft.com/office/drawing/2014/chart" uri="{C3380CC4-5D6E-409C-BE32-E72D297353CC}">
              <c16:uniqueId val="{00000002-2EA3-4981-8669-48DA546F93A8}"/>
            </c:ext>
          </c:extLst>
        </c:ser>
        <c:dLbls>
          <c:showLegendKey val="0"/>
          <c:showVal val="0"/>
          <c:showCatName val="0"/>
          <c:showSerName val="0"/>
          <c:showPercent val="0"/>
          <c:showBubbleSize val="0"/>
        </c:dLbls>
        <c:gapWidth val="15"/>
        <c:overlap val="100"/>
        <c:axId val="141249920"/>
        <c:axId val="141264000"/>
      </c:barChart>
      <c:catAx>
        <c:axId val="141249920"/>
        <c:scaling>
          <c:orientation val="maxMin"/>
        </c:scaling>
        <c:delete val="0"/>
        <c:axPos val="l"/>
        <c:numFmt formatCode="General" sourceLinked="1"/>
        <c:majorTickMark val="none"/>
        <c:minorTickMark val="none"/>
        <c:tickLblPos val="nextTo"/>
        <c:spPr>
          <a:ln>
            <a:noFill/>
          </a:ln>
        </c:spPr>
        <c:crossAx val="141264000"/>
        <c:crosses val="autoZero"/>
        <c:auto val="1"/>
        <c:lblAlgn val="ctr"/>
        <c:lblOffset val="100"/>
        <c:noMultiLvlLbl val="0"/>
      </c:catAx>
      <c:valAx>
        <c:axId val="141264000"/>
        <c:scaling>
          <c:orientation val="minMax"/>
        </c:scaling>
        <c:delete val="1"/>
        <c:axPos val="t"/>
        <c:numFmt formatCode="0%" sourceLinked="1"/>
        <c:majorTickMark val="none"/>
        <c:minorTickMark val="none"/>
        <c:tickLblPos val="none"/>
        <c:crossAx val="141249920"/>
        <c:crosses val="autoZero"/>
        <c:crossBetween val="between"/>
      </c:valAx>
      <c:spPr>
        <a:noFill/>
        <a:ln w="25400">
          <a:noFill/>
        </a:ln>
      </c:spPr>
    </c:plotArea>
    <c:legend>
      <c:legendPos val="t"/>
      <c:layout>
        <c:manualLayout>
          <c:xMode val="edge"/>
          <c:yMode val="edge"/>
          <c:x val="0.10075962379702537"/>
          <c:y val="1.2013560804899388E-2"/>
          <c:w val="0.87225540203700958"/>
          <c:h val="0.11089357445250582"/>
        </c:manualLayout>
      </c:layout>
      <c:overlay val="0"/>
      <c:txPr>
        <a:bodyPr/>
        <a:lstStyle/>
        <a:p>
          <a:pPr>
            <a:defRPr sz="1100"/>
          </a:pPr>
          <a:endParaRPr lang="en-US"/>
        </a:p>
      </c:txPr>
    </c:legend>
    <c:plotVisOnly val="1"/>
    <c:dispBlanksAs val="gap"/>
    <c:showDLblsOverMax val="0"/>
  </c:chart>
  <c:spPr>
    <a:ln>
      <a:noFill/>
    </a:ln>
  </c:spPr>
  <c:externalData r:id="rId4">
    <c:autoUpdate val="0"/>
  </c:externalData>
  <c:userShapes r:id="rId5"/>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'summ tables'!$U$2</c:f>
              <c:strCache>
                <c:ptCount val="1"/>
                <c:pt idx="0">
                  <c:v>HU Students of Color</c:v>
                </c:pt>
              </c:strCache>
            </c:strRef>
          </c:tx>
          <c:spPr>
            <a:pattFill prst="narVert">
              <a:fgClr>
                <a:schemeClr val="accent1"/>
              </a:fgClr>
              <a:bgClr>
                <a:schemeClr val="bg1"/>
              </a:bgClr>
            </a:pattFill>
          </c:spPr>
          <c:invertIfNegative val="0"/>
          <c:dPt>
            <c:idx val="0"/>
            <c:invertIfNegative val="0"/>
            <c:bubble3D val="0"/>
            <c:extLst>
              <c:ext xmlns:c16="http://schemas.microsoft.com/office/drawing/2014/chart" uri="{C3380CC4-5D6E-409C-BE32-E72D297353CC}">
                <c16:uniqueId val="{00000000-8EAB-408F-B620-D0D9A8D886B6}"/>
              </c:ext>
            </c:extLst>
          </c:dPt>
          <c:dPt>
            <c:idx val="1"/>
            <c:invertIfNegative val="0"/>
            <c:bubble3D val="0"/>
            <c:extLst>
              <c:ext xmlns:c16="http://schemas.microsoft.com/office/drawing/2014/chart" uri="{C3380CC4-5D6E-409C-BE32-E72D297353CC}">
                <c16:uniqueId val="{00000001-8EAB-408F-B620-D0D9A8D886B6}"/>
              </c:ext>
            </c:extLst>
          </c:dPt>
          <c:dPt>
            <c:idx val="2"/>
            <c:invertIfNegative val="0"/>
            <c:bubble3D val="0"/>
            <c:extLst>
              <c:ext xmlns:c16="http://schemas.microsoft.com/office/drawing/2014/chart" uri="{C3380CC4-5D6E-409C-BE32-E72D297353CC}">
                <c16:uniqueId val="{00000002-8EAB-408F-B620-D0D9A8D886B6}"/>
              </c:ext>
            </c:extLst>
          </c:dPt>
          <c:dPt>
            <c:idx val="3"/>
            <c:invertIfNegative val="0"/>
            <c:bubble3D val="0"/>
            <c:extLst>
              <c:ext xmlns:c16="http://schemas.microsoft.com/office/drawing/2014/chart" uri="{C3380CC4-5D6E-409C-BE32-E72D297353CC}">
                <c16:uniqueId val="{00000003-8EAB-408F-B620-D0D9A8D886B6}"/>
              </c:ext>
            </c:extLst>
          </c:dPt>
          <c:dPt>
            <c:idx val="4"/>
            <c:invertIfNegative val="0"/>
            <c:bubble3D val="0"/>
            <c:extLst>
              <c:ext xmlns:c16="http://schemas.microsoft.com/office/drawing/2014/chart" uri="{C3380CC4-5D6E-409C-BE32-E72D297353CC}">
                <c16:uniqueId val="{00000004-8EAB-408F-B620-D0D9A8D886B6}"/>
              </c:ext>
            </c:extLst>
          </c:dPt>
          <c:dPt>
            <c:idx val="5"/>
            <c:invertIfNegative val="0"/>
            <c:bubble3D val="0"/>
            <c:extLst>
              <c:ext xmlns:c16="http://schemas.microsoft.com/office/drawing/2014/chart" uri="{C3380CC4-5D6E-409C-BE32-E72D297353CC}">
                <c16:uniqueId val="{00000005-8EAB-408F-B620-D0D9A8D886B6}"/>
              </c:ext>
            </c:extLst>
          </c:dPt>
          <c:dLbls>
            <c:delete val="1"/>
          </c:dLbls>
          <c:cat>
            <c:strRef>
              <c:f>'summ tables'!$L$3:$L$18</c:f>
              <c:strCache>
                <c:ptCount val="16"/>
                <c:pt idx="0">
                  <c:v>ACCT&amp;201</c:v>
                </c:pt>
                <c:pt idx="1">
                  <c:v>ART&amp;100</c:v>
                </c:pt>
                <c:pt idx="2">
                  <c:v>BIOL&amp;160</c:v>
                </c:pt>
                <c:pt idx="3">
                  <c:v>BUS&amp;101</c:v>
                </c:pt>
                <c:pt idx="4">
                  <c:v>CHEM&amp;121</c:v>
                </c:pt>
                <c:pt idx="5">
                  <c:v>CMST&amp;220</c:v>
                </c:pt>
                <c:pt idx="6">
                  <c:v>ECON&amp;201</c:v>
                </c:pt>
                <c:pt idx="7">
                  <c:v>ENGL&amp;101</c:v>
                </c:pt>
                <c:pt idx="8">
                  <c:v>HIST&amp;146</c:v>
                </c:pt>
                <c:pt idx="9">
                  <c:v>MATH&amp;141</c:v>
                </c:pt>
                <c:pt idx="10">
                  <c:v>NUTR&amp;101</c:v>
                </c:pt>
                <c:pt idx="11">
                  <c:v>PHIL&amp;101</c:v>
                </c:pt>
                <c:pt idx="12">
                  <c:v>POLS&amp;202</c:v>
                </c:pt>
                <c:pt idx="13">
                  <c:v>PSYC&amp;100</c:v>
                </c:pt>
                <c:pt idx="14">
                  <c:v>SOC&amp;101</c:v>
                </c:pt>
                <c:pt idx="15">
                  <c:v>SPAN&amp;121</c:v>
                </c:pt>
              </c:strCache>
            </c:strRef>
          </c:cat>
          <c:val>
            <c:numRef>
              <c:f>'summ tables'!$U$3:$U$18</c:f>
              <c:numCache>
                <c:formatCode>0%</c:formatCode>
                <c:ptCount val="16"/>
                <c:pt idx="0">
                  <c:v>0.68201892744479498</c:v>
                </c:pt>
                <c:pt idx="1">
                  <c:v>0.74940617577197155</c:v>
                </c:pt>
                <c:pt idx="2">
                  <c:v>0.60806916426512969</c:v>
                </c:pt>
                <c:pt idx="3">
                  <c:v>0.72746967071057189</c:v>
                </c:pt>
                <c:pt idx="4">
                  <c:v>0.69574861367837337</c:v>
                </c:pt>
                <c:pt idx="5">
                  <c:v>0.82309895004772515</c:v>
                </c:pt>
                <c:pt idx="6">
                  <c:v>0.71226718047527293</c:v>
                </c:pt>
                <c:pt idx="7">
                  <c:v>0.72242496462351979</c:v>
                </c:pt>
                <c:pt idx="8">
                  <c:v>0.65818921668362151</c:v>
                </c:pt>
                <c:pt idx="9">
                  <c:v>0.62347107438016525</c:v>
                </c:pt>
                <c:pt idx="10">
                  <c:v>0.73938902406055695</c:v>
                </c:pt>
                <c:pt idx="11">
                  <c:v>0.67810880829015541</c:v>
                </c:pt>
                <c:pt idx="12">
                  <c:v>0.74457700650759218</c:v>
                </c:pt>
                <c:pt idx="13">
                  <c:v>0.71925576653498147</c:v>
                </c:pt>
                <c:pt idx="14">
                  <c:v>0.7424942263279446</c:v>
                </c:pt>
                <c:pt idx="15">
                  <c:v>0.74025289778714431</c:v>
                </c:pt>
              </c:numCache>
            </c:numRef>
          </c:val>
          <c:extLst>
            <c:ext xmlns:c16="http://schemas.microsoft.com/office/drawing/2014/chart" uri="{C3380CC4-5D6E-409C-BE32-E72D297353CC}">
              <c16:uniqueId val="{00000006-8EAB-408F-B620-D0D9A8D886B6}"/>
            </c:ext>
          </c:extLst>
        </c:ser>
        <c:ser>
          <c:idx val="1"/>
          <c:order val="1"/>
          <c:tx>
            <c:strRef>
              <c:f>'summ tables'!$V$2</c:f>
              <c:strCache>
                <c:ptCount val="1"/>
                <c:pt idx="0">
                  <c:v>Other Students</c:v>
                </c:pt>
              </c:strCache>
            </c:strRef>
          </c:tx>
          <c:spPr>
            <a:solidFill>
              <a:schemeClr val="accent2"/>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'summ tables'!$L$3:$L$18</c:f>
              <c:strCache>
                <c:ptCount val="16"/>
                <c:pt idx="0">
                  <c:v>ACCT&amp;201</c:v>
                </c:pt>
                <c:pt idx="1">
                  <c:v>ART&amp;100</c:v>
                </c:pt>
                <c:pt idx="2">
                  <c:v>BIOL&amp;160</c:v>
                </c:pt>
                <c:pt idx="3">
                  <c:v>BUS&amp;101</c:v>
                </c:pt>
                <c:pt idx="4">
                  <c:v>CHEM&amp;121</c:v>
                </c:pt>
                <c:pt idx="5">
                  <c:v>CMST&amp;220</c:v>
                </c:pt>
                <c:pt idx="6">
                  <c:v>ECON&amp;201</c:v>
                </c:pt>
                <c:pt idx="7">
                  <c:v>ENGL&amp;101</c:v>
                </c:pt>
                <c:pt idx="8">
                  <c:v>HIST&amp;146</c:v>
                </c:pt>
                <c:pt idx="9">
                  <c:v>MATH&amp;141</c:v>
                </c:pt>
                <c:pt idx="10">
                  <c:v>NUTR&amp;101</c:v>
                </c:pt>
                <c:pt idx="11">
                  <c:v>PHIL&amp;101</c:v>
                </c:pt>
                <c:pt idx="12">
                  <c:v>POLS&amp;202</c:v>
                </c:pt>
                <c:pt idx="13">
                  <c:v>PSYC&amp;100</c:v>
                </c:pt>
                <c:pt idx="14">
                  <c:v>SOC&amp;101</c:v>
                </c:pt>
                <c:pt idx="15">
                  <c:v>SPAN&amp;121</c:v>
                </c:pt>
              </c:strCache>
            </c:strRef>
          </c:cat>
          <c:val>
            <c:numRef>
              <c:f>'summ tables'!$V$3:$V$18</c:f>
              <c:numCache>
                <c:formatCode>0%</c:formatCode>
                <c:ptCount val="16"/>
                <c:pt idx="0">
                  <c:v>0.1076373324101404</c:v>
                </c:pt>
                <c:pt idx="1">
                  <c:v>7.9709072084125476E-2</c:v>
                </c:pt>
                <c:pt idx="2">
                  <c:v>8.0515582338063774E-2</c:v>
                </c:pt>
                <c:pt idx="3">
                  <c:v>8.4740530216785181E-2</c:v>
                </c:pt>
                <c:pt idx="4">
                  <c:v>6.4263107360892135E-2</c:v>
                </c:pt>
                <c:pt idx="5">
                  <c:v>4.1437503597639425E-2</c:v>
                </c:pt>
                <c:pt idx="6">
                  <c:v>0.10932224274134772</c:v>
                </c:pt>
                <c:pt idx="7">
                  <c:v>7.6117611927405626E-2</c:v>
                </c:pt>
                <c:pt idx="8">
                  <c:v>0.14438896426648595</c:v>
                </c:pt>
                <c:pt idx="9">
                  <c:v>0.1085185025664932</c:v>
                </c:pt>
                <c:pt idx="10">
                  <c:v>8.7900852275640928E-2</c:v>
                </c:pt>
                <c:pt idx="11">
                  <c:v>0.10976418329362425</c:v>
                </c:pt>
                <c:pt idx="12">
                  <c:v>7.0377570711136039E-2</c:v>
                </c:pt>
                <c:pt idx="13">
                  <c:v>7.3959663315371849E-2</c:v>
                </c:pt>
                <c:pt idx="14">
                  <c:v>6.913564288876195E-2</c:v>
                </c:pt>
                <c:pt idx="15">
                  <c:v>2.7420343616242016E-2</c:v>
                </c:pt>
              </c:numCache>
            </c:numRef>
          </c:val>
          <c:extLst>
            <c:ext xmlns:c16="http://schemas.microsoft.com/office/drawing/2014/chart" uri="{C3380CC4-5D6E-409C-BE32-E72D297353CC}">
              <c16:uniqueId val="{00000007-8EAB-408F-B620-D0D9A8D886B6}"/>
            </c:ext>
          </c:extLst>
        </c:ser>
        <c:dLbls>
          <c:showLegendKey val="0"/>
          <c:showVal val="1"/>
          <c:showCatName val="0"/>
          <c:showSerName val="0"/>
          <c:showPercent val="0"/>
          <c:showBubbleSize val="0"/>
        </c:dLbls>
        <c:gapWidth val="50"/>
        <c:overlap val="100"/>
        <c:axId val="204343168"/>
        <c:axId val="204344704"/>
      </c:barChart>
      <c:catAx>
        <c:axId val="204343168"/>
        <c:scaling>
          <c:orientation val="maxMin"/>
        </c:scaling>
        <c:delete val="0"/>
        <c:axPos val="l"/>
        <c:numFmt formatCode="General" sourceLinked="1"/>
        <c:majorTickMark val="out"/>
        <c:minorTickMark val="none"/>
        <c:tickLblPos val="nextTo"/>
        <c:crossAx val="204344704"/>
        <c:crosses val="autoZero"/>
        <c:auto val="1"/>
        <c:lblAlgn val="ctr"/>
        <c:lblOffset val="100"/>
        <c:noMultiLvlLbl val="0"/>
      </c:catAx>
      <c:valAx>
        <c:axId val="204344704"/>
        <c:scaling>
          <c:orientation val="minMax"/>
          <c:max val="1"/>
          <c:min val="0.5"/>
        </c:scaling>
        <c:delete val="0"/>
        <c:axPos val="t"/>
        <c:majorGridlines/>
        <c:numFmt formatCode="0%" sourceLinked="1"/>
        <c:majorTickMark val="out"/>
        <c:minorTickMark val="none"/>
        <c:tickLblPos val="nextTo"/>
        <c:crossAx val="204343168"/>
        <c:crosses val="autoZero"/>
        <c:crossBetween val="between"/>
      </c:valAx>
    </c:plotArea>
    <c:legend>
      <c:legendPos val="t"/>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62913079615048118"/>
          <c:y val="2.5462962962962962E-2"/>
          <c:w val="0.34031364829396327"/>
          <c:h val="0.94907407407407407"/>
        </c:manualLayout>
      </c:layout>
      <c:barChart>
        <c:barDir val="bar"/>
        <c:grouping val="percentStacked"/>
        <c:varyColors val="0"/>
        <c:ser>
          <c:idx val="0"/>
          <c:order val="0"/>
          <c:spPr>
            <a:blipFill>
              <a:blip xmlns:r="http://schemas.openxmlformats.org/officeDocument/2006/relationships" r:embed="rId1"/>
              <a:stretch>
                <a:fillRect/>
              </a:stretch>
            </a:blipFill>
          </c:spPr>
          <c:invertIfNegative val="0"/>
          <c:pictureOptions>
            <c:pictureFormat val="stackScale"/>
            <c:pictureStackUnit val="10"/>
          </c:pictureOptions>
          <c:cat>
            <c:strRef>
              <c:f>PS_demog_meeple!$B$22:$B$35</c:f>
              <c:strCache>
                <c:ptCount val="14"/>
                <c:pt idx="0">
                  <c:v>couple with children</c:v>
                </c:pt>
                <c:pt idx="1">
                  <c:v>couple without children</c:v>
                </c:pt>
                <c:pt idx="2">
                  <c:v>single with children</c:v>
                </c:pt>
                <c:pt idx="3">
                  <c:v>single without children</c:v>
                </c:pt>
                <c:pt idx="5">
                  <c:v>employed</c:v>
                </c:pt>
                <c:pt idx="6">
                  <c:v>unemployed</c:v>
                </c:pt>
                <c:pt idx="7">
                  <c:v>not in labor force</c:v>
                </c:pt>
                <c:pt idx="9">
                  <c:v>less than $25,000 a year</c:v>
                </c:pt>
                <c:pt idx="10">
                  <c:v>$25,001 - $50,000 a year</c:v>
                </c:pt>
                <c:pt idx="11">
                  <c:v>$50,001 - $75,000 a year</c:v>
                </c:pt>
                <c:pt idx="12">
                  <c:v>$75,001 - $100,000 a year</c:v>
                </c:pt>
                <c:pt idx="13">
                  <c:v>more than $100,000 a year</c:v>
                </c:pt>
              </c:strCache>
            </c:strRef>
          </c:cat>
          <c:val>
            <c:numRef>
              <c:f>PS_demog_meeple!$K$22:$K$35</c:f>
              <c:numCache>
                <c:formatCode>0</c:formatCode>
                <c:ptCount val="14"/>
                <c:pt idx="0">
                  <c:v>5</c:v>
                </c:pt>
                <c:pt idx="1">
                  <c:v>5</c:v>
                </c:pt>
                <c:pt idx="2">
                  <c:v>3</c:v>
                </c:pt>
                <c:pt idx="3">
                  <c:v>5</c:v>
                </c:pt>
                <c:pt idx="5">
                  <c:v>5</c:v>
                </c:pt>
                <c:pt idx="6">
                  <c:v>3</c:v>
                </c:pt>
                <c:pt idx="7">
                  <c:v>3</c:v>
                </c:pt>
                <c:pt idx="9">
                  <c:v>3</c:v>
                </c:pt>
                <c:pt idx="10">
                  <c:v>4</c:v>
                </c:pt>
                <c:pt idx="11">
                  <c:v>6</c:v>
                </c:pt>
                <c:pt idx="12">
                  <c:v>7</c:v>
                </c:pt>
                <c:pt idx="13">
                  <c:v>8</c:v>
                </c:pt>
              </c:numCache>
            </c:numRef>
          </c:val>
          <c:extLst>
            <c:ext xmlns:c16="http://schemas.microsoft.com/office/drawing/2014/chart" uri="{C3380CC4-5D6E-409C-BE32-E72D297353CC}">
              <c16:uniqueId val="{00000000-852E-4EC6-A9D4-998D771B9935}"/>
            </c:ext>
          </c:extLst>
        </c:ser>
        <c:ser>
          <c:idx val="1"/>
          <c:order val="1"/>
          <c:spPr>
            <a:blipFill>
              <a:blip xmlns:r="http://schemas.openxmlformats.org/officeDocument/2006/relationships" r:embed="rId2"/>
              <a:stretch>
                <a:fillRect/>
              </a:stretch>
            </a:blipFill>
          </c:spPr>
          <c:invertIfNegative val="0"/>
          <c:pictureOptions>
            <c:pictureFormat val="stackScale"/>
            <c:pictureStackUnit val="10"/>
          </c:pictureOptions>
          <c:cat>
            <c:strRef>
              <c:f>PS_demog_meeple!$B$22:$B$35</c:f>
              <c:strCache>
                <c:ptCount val="14"/>
                <c:pt idx="0">
                  <c:v>couple with children</c:v>
                </c:pt>
                <c:pt idx="1">
                  <c:v>couple without children</c:v>
                </c:pt>
                <c:pt idx="2">
                  <c:v>single with children</c:v>
                </c:pt>
                <c:pt idx="3">
                  <c:v>single without children</c:v>
                </c:pt>
                <c:pt idx="5">
                  <c:v>employed</c:v>
                </c:pt>
                <c:pt idx="6">
                  <c:v>unemployed</c:v>
                </c:pt>
                <c:pt idx="7">
                  <c:v>not in labor force</c:v>
                </c:pt>
                <c:pt idx="9">
                  <c:v>less than $25,000 a year</c:v>
                </c:pt>
                <c:pt idx="10">
                  <c:v>$25,001 - $50,000 a year</c:v>
                </c:pt>
                <c:pt idx="11">
                  <c:v>$50,001 - $75,000 a year</c:v>
                </c:pt>
                <c:pt idx="12">
                  <c:v>$75,001 - $100,000 a year</c:v>
                </c:pt>
                <c:pt idx="13">
                  <c:v>more than $100,000 a year</c:v>
                </c:pt>
              </c:strCache>
            </c:strRef>
          </c:cat>
          <c:val>
            <c:numRef>
              <c:f>PS_demog_meeple!$L$22:$L$35</c:f>
              <c:numCache>
                <c:formatCode>0</c:formatCode>
                <c:ptCount val="14"/>
                <c:pt idx="0">
                  <c:v>2</c:v>
                </c:pt>
                <c:pt idx="1">
                  <c:v>2</c:v>
                </c:pt>
                <c:pt idx="2">
                  <c:v>3</c:v>
                </c:pt>
                <c:pt idx="3">
                  <c:v>2</c:v>
                </c:pt>
                <c:pt idx="5">
                  <c:v>2</c:v>
                </c:pt>
                <c:pt idx="6">
                  <c:v>3</c:v>
                </c:pt>
                <c:pt idx="7">
                  <c:v>3</c:v>
                </c:pt>
                <c:pt idx="9">
                  <c:v>3</c:v>
                </c:pt>
                <c:pt idx="10">
                  <c:v>3</c:v>
                </c:pt>
                <c:pt idx="11">
                  <c:v>2</c:v>
                </c:pt>
                <c:pt idx="12">
                  <c:v>2</c:v>
                </c:pt>
                <c:pt idx="13">
                  <c:v>1</c:v>
                </c:pt>
              </c:numCache>
            </c:numRef>
          </c:val>
          <c:extLst>
            <c:ext xmlns:c16="http://schemas.microsoft.com/office/drawing/2014/chart" uri="{C3380CC4-5D6E-409C-BE32-E72D297353CC}">
              <c16:uniqueId val="{00000001-852E-4EC6-A9D4-998D771B9935}"/>
            </c:ext>
          </c:extLst>
        </c:ser>
        <c:ser>
          <c:idx val="2"/>
          <c:order val="2"/>
          <c:spPr>
            <a:blipFill>
              <a:blip xmlns:r="http://schemas.openxmlformats.org/officeDocument/2006/relationships" r:embed="rId3"/>
              <a:stretch>
                <a:fillRect/>
              </a:stretch>
            </a:blipFill>
          </c:spPr>
          <c:invertIfNegative val="0"/>
          <c:pictureOptions>
            <c:pictureFormat val="stackScale"/>
            <c:pictureStackUnit val="10"/>
          </c:pictureOptions>
          <c:cat>
            <c:strRef>
              <c:f>PS_demog_meeple!$B$22:$B$35</c:f>
              <c:strCache>
                <c:ptCount val="14"/>
                <c:pt idx="0">
                  <c:v>couple with children</c:v>
                </c:pt>
                <c:pt idx="1">
                  <c:v>couple without children</c:v>
                </c:pt>
                <c:pt idx="2">
                  <c:v>single with children</c:v>
                </c:pt>
                <c:pt idx="3">
                  <c:v>single without children</c:v>
                </c:pt>
                <c:pt idx="5">
                  <c:v>employed</c:v>
                </c:pt>
                <c:pt idx="6">
                  <c:v>unemployed</c:v>
                </c:pt>
                <c:pt idx="7">
                  <c:v>not in labor force</c:v>
                </c:pt>
                <c:pt idx="9">
                  <c:v>less than $25,000 a year</c:v>
                </c:pt>
                <c:pt idx="10">
                  <c:v>$25,001 - $50,000 a year</c:v>
                </c:pt>
                <c:pt idx="11">
                  <c:v>$50,001 - $75,000 a year</c:v>
                </c:pt>
                <c:pt idx="12">
                  <c:v>$75,001 - $100,000 a year</c:v>
                </c:pt>
                <c:pt idx="13">
                  <c:v>more than $100,000 a year</c:v>
                </c:pt>
              </c:strCache>
            </c:strRef>
          </c:cat>
          <c:val>
            <c:numRef>
              <c:f>PS_demog_meeple!$M$22:$M$35</c:f>
              <c:numCache>
                <c:formatCode>0</c:formatCode>
                <c:ptCount val="14"/>
                <c:pt idx="0">
                  <c:v>3</c:v>
                </c:pt>
                <c:pt idx="1">
                  <c:v>3</c:v>
                </c:pt>
                <c:pt idx="2">
                  <c:v>4</c:v>
                </c:pt>
                <c:pt idx="3">
                  <c:v>3</c:v>
                </c:pt>
                <c:pt idx="5">
                  <c:v>3</c:v>
                </c:pt>
                <c:pt idx="6">
                  <c:v>4</c:v>
                </c:pt>
                <c:pt idx="7">
                  <c:v>4</c:v>
                </c:pt>
                <c:pt idx="9">
                  <c:v>4</c:v>
                </c:pt>
                <c:pt idx="10">
                  <c:v>3</c:v>
                </c:pt>
                <c:pt idx="11">
                  <c:v>2</c:v>
                </c:pt>
                <c:pt idx="12">
                  <c:v>1</c:v>
                </c:pt>
                <c:pt idx="13">
                  <c:v>1</c:v>
                </c:pt>
              </c:numCache>
            </c:numRef>
          </c:val>
          <c:extLst>
            <c:ext xmlns:c16="http://schemas.microsoft.com/office/drawing/2014/chart" uri="{C3380CC4-5D6E-409C-BE32-E72D297353CC}">
              <c16:uniqueId val="{00000002-852E-4EC6-A9D4-998D771B9935}"/>
            </c:ext>
          </c:extLst>
        </c:ser>
        <c:dLbls>
          <c:showLegendKey val="0"/>
          <c:showVal val="0"/>
          <c:showCatName val="0"/>
          <c:showSerName val="0"/>
          <c:showPercent val="0"/>
          <c:showBubbleSize val="0"/>
        </c:dLbls>
        <c:gapWidth val="15"/>
        <c:overlap val="100"/>
        <c:axId val="141467648"/>
        <c:axId val="141469184"/>
      </c:barChart>
      <c:catAx>
        <c:axId val="141467648"/>
        <c:scaling>
          <c:orientation val="maxMin"/>
        </c:scaling>
        <c:delete val="0"/>
        <c:axPos val="l"/>
        <c:numFmt formatCode="General" sourceLinked="1"/>
        <c:majorTickMark val="none"/>
        <c:minorTickMark val="none"/>
        <c:tickLblPos val="nextTo"/>
        <c:spPr>
          <a:ln>
            <a:noFill/>
          </a:ln>
        </c:spPr>
        <c:crossAx val="141469184"/>
        <c:crosses val="autoZero"/>
        <c:auto val="1"/>
        <c:lblAlgn val="ctr"/>
        <c:lblOffset val="100"/>
        <c:noMultiLvlLbl val="0"/>
      </c:catAx>
      <c:valAx>
        <c:axId val="141469184"/>
        <c:scaling>
          <c:orientation val="minMax"/>
        </c:scaling>
        <c:delete val="1"/>
        <c:axPos val="t"/>
        <c:numFmt formatCode="0%" sourceLinked="1"/>
        <c:majorTickMark val="none"/>
        <c:minorTickMark val="none"/>
        <c:tickLblPos val="none"/>
        <c:crossAx val="141467648"/>
        <c:crosses val="autoZero"/>
        <c:crossBetween val="between"/>
      </c:valAx>
      <c:spPr>
        <a:noFill/>
        <a:ln w="25400">
          <a:noFill/>
        </a:ln>
      </c:spPr>
    </c:plotArea>
    <c:plotVisOnly val="1"/>
    <c:dispBlanksAs val="gap"/>
    <c:showDLblsOverMax val="0"/>
  </c:chart>
  <c:spPr>
    <a:ln>
      <a:noFill/>
    </a:ln>
  </c:spPr>
  <c:txPr>
    <a:bodyPr/>
    <a:lstStyle/>
    <a:p>
      <a:pPr>
        <a:defRPr>
          <a:solidFill>
            <a:schemeClr val="tx1"/>
          </a:solidFill>
        </a:defRPr>
      </a:pPr>
      <a:endParaRPr lang="en-US"/>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'equity comparison'!$L$15</c:f>
              <c:strCache>
                <c:ptCount val="1"/>
                <c:pt idx="0">
                  <c:v>HU Students of Color</c:v>
                </c:pt>
              </c:strCache>
            </c:strRef>
          </c:tx>
          <c:spPr>
            <a:pattFill prst="narHorz">
              <a:fgClr>
                <a:schemeClr val="accent1"/>
              </a:fgClr>
              <a:bgClr>
                <a:schemeClr val="bg1"/>
              </a:bgClr>
            </a:patt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'equity comparison'!$J$17:$J$20</c:f>
              <c:strCache>
                <c:ptCount val="4"/>
                <c:pt idx="0">
                  <c:v>Left with a postsecondary credential</c:v>
                </c:pt>
                <c:pt idx="1">
                  <c:v>Transferred to a four-year institution</c:v>
                </c:pt>
                <c:pt idx="2">
                  <c:v>Earning at least $30K a year</c:v>
                </c:pt>
                <c:pt idx="3">
                  <c:v>No credential, transfer, or $30K a year</c:v>
                </c:pt>
              </c:strCache>
            </c:strRef>
          </c:cat>
          <c:val>
            <c:numRef>
              <c:f>'equity comparison'!$L$17:$L$20</c:f>
              <c:numCache>
                <c:formatCode>0%</c:formatCode>
                <c:ptCount val="4"/>
                <c:pt idx="0">
                  <c:v>0.2873443414339788</c:v>
                </c:pt>
                <c:pt idx="1">
                  <c:v>9.9840912831203027E-2</c:v>
                </c:pt>
                <c:pt idx="2">
                  <c:v>0.14180701080695596</c:v>
                </c:pt>
                <c:pt idx="3">
                  <c:v>0.47386033243732512</c:v>
                </c:pt>
              </c:numCache>
            </c:numRef>
          </c:val>
          <c:extLst>
            <c:ext xmlns:c16="http://schemas.microsoft.com/office/drawing/2014/chart" uri="{C3380CC4-5D6E-409C-BE32-E72D297353CC}">
              <c16:uniqueId val="{00000000-4A19-4C84-95CC-C884DA6F4359}"/>
            </c:ext>
          </c:extLst>
        </c:ser>
        <c:ser>
          <c:idx val="1"/>
          <c:order val="1"/>
          <c:tx>
            <c:strRef>
              <c:f>'equity comparison'!$M$15</c:f>
              <c:strCache>
                <c:ptCount val="1"/>
                <c:pt idx="0">
                  <c:v>Other Students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'equity comparison'!$J$17:$J$20</c:f>
              <c:strCache>
                <c:ptCount val="4"/>
                <c:pt idx="0">
                  <c:v>Left with a postsecondary credential</c:v>
                </c:pt>
                <c:pt idx="1">
                  <c:v>Transferred to a four-year institution</c:v>
                </c:pt>
                <c:pt idx="2">
                  <c:v>Earning at least $30K a year</c:v>
                </c:pt>
                <c:pt idx="3">
                  <c:v>No credential, transfer, or $30K a year</c:v>
                </c:pt>
              </c:strCache>
            </c:strRef>
          </c:cat>
          <c:val>
            <c:numRef>
              <c:f>'equity comparison'!$M$17:$M$20</c:f>
              <c:numCache>
                <c:formatCode>0%</c:formatCode>
                <c:ptCount val="4"/>
                <c:pt idx="0">
                  <c:v>0.37018247143166055</c:v>
                </c:pt>
                <c:pt idx="1">
                  <c:v>0.12234069096292353</c:v>
                </c:pt>
                <c:pt idx="2">
                  <c:v>0.13924050632911392</c:v>
                </c:pt>
                <c:pt idx="3">
                  <c:v>0.36908464877991981</c:v>
                </c:pt>
              </c:numCache>
            </c:numRef>
          </c:val>
          <c:extLst>
            <c:ext xmlns:c16="http://schemas.microsoft.com/office/drawing/2014/chart" uri="{C3380CC4-5D6E-409C-BE32-E72D297353CC}">
              <c16:uniqueId val="{00000001-4A19-4C84-95CC-C884DA6F4359}"/>
            </c:ext>
          </c:extLst>
        </c:ser>
        <c:dLbls>
          <c:dLblPos val="outEnd"/>
          <c:showLegendKey val="0"/>
          <c:showVal val="1"/>
          <c:showCatName val="0"/>
          <c:showSerName val="0"/>
          <c:showPercent val="0"/>
          <c:showBubbleSize val="0"/>
        </c:dLbls>
        <c:gapWidth val="219"/>
        <c:overlap val="-27"/>
        <c:axId val="520842000"/>
        <c:axId val="520855312"/>
      </c:barChart>
      <c:catAx>
        <c:axId val="520842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0855312"/>
        <c:crosses val="autoZero"/>
        <c:auto val="1"/>
        <c:lblAlgn val="ctr"/>
        <c:lblOffset val="100"/>
        <c:noMultiLvlLbl val="0"/>
      </c:catAx>
      <c:valAx>
        <c:axId val="520855312"/>
        <c:scaling>
          <c:orientation val="minMax"/>
        </c:scaling>
        <c:delete val="1"/>
        <c:axPos val="l"/>
        <c:numFmt formatCode="0%" sourceLinked="1"/>
        <c:majorTickMark val="none"/>
        <c:minorTickMark val="none"/>
        <c:tickLblPos val="nextTo"/>
        <c:crossAx val="520842000"/>
        <c:crosses val="autoZero"/>
        <c:crossBetween val="between"/>
      </c:valAx>
      <c:spPr>
        <a:noFill/>
        <a:ln w="25400">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'equity comparison'!$L$15</c:f>
              <c:strCache>
                <c:ptCount val="1"/>
                <c:pt idx="0">
                  <c:v>HU Students of Color</c:v>
                </c:pt>
              </c:strCache>
            </c:strRef>
          </c:tx>
          <c:spPr>
            <a:pattFill prst="narHorz">
              <a:fgClr>
                <a:schemeClr val="accent1"/>
              </a:fgClr>
              <a:bgClr>
                <a:schemeClr val="bg1"/>
              </a:bgClr>
            </a:pattFill>
            <a:ln>
              <a:noFill/>
            </a:ln>
            <a:effectLst/>
          </c:spPr>
          <c:invertIfNegative val="0"/>
          <c:dPt>
            <c:idx val="0"/>
            <c:invertIfNegative val="0"/>
            <c:bubble3D val="0"/>
            <c:spPr>
              <a:pattFill prst="narHorz">
                <a:fgClr>
                  <a:schemeClr val="accent1"/>
                </a:fgClr>
                <a:bgClr>
                  <a:schemeClr val="bg1"/>
                </a:bgClr>
              </a:pattFill>
              <a:ln>
                <a:noFill/>
              </a:ln>
              <a:effectLst/>
            </c:spPr>
            <c:extLst>
              <c:ext xmlns:c16="http://schemas.microsoft.com/office/drawing/2014/chart" uri="{C3380CC4-5D6E-409C-BE32-E72D297353CC}">
                <c16:uniqueId val="{00000013-D518-463C-869B-123DC5DE65FB}"/>
              </c:ext>
            </c:extLst>
          </c:dPt>
          <c:dPt>
            <c:idx val="1"/>
            <c:invertIfNegative val="0"/>
            <c:bubble3D val="0"/>
            <c:spPr>
              <a:pattFill prst="narHorz">
                <a:fgClr>
                  <a:schemeClr val="accent1"/>
                </a:fgClr>
                <a:bgClr>
                  <a:schemeClr val="bg1"/>
                </a:bgClr>
              </a:pattFill>
              <a:ln>
                <a:noFill/>
              </a:ln>
              <a:effectLst/>
            </c:spPr>
            <c:extLst>
              <c:ext xmlns:c16="http://schemas.microsoft.com/office/drawing/2014/chart" uri="{C3380CC4-5D6E-409C-BE32-E72D297353CC}">
                <c16:uniqueId val="{00000014-D518-463C-869B-123DC5DE65FB}"/>
              </c:ext>
            </c:extLst>
          </c:dPt>
          <c:dPt>
            <c:idx val="2"/>
            <c:invertIfNegative val="0"/>
            <c:bubble3D val="0"/>
            <c:spPr>
              <a:pattFill prst="narHorz">
                <a:fgClr>
                  <a:schemeClr val="accent1"/>
                </a:fgClr>
                <a:bgClr>
                  <a:schemeClr val="bg1"/>
                </a:bgClr>
              </a:pattFill>
              <a:ln>
                <a:noFill/>
              </a:ln>
              <a:effectLst/>
            </c:spPr>
            <c:extLst>
              <c:ext xmlns:c16="http://schemas.microsoft.com/office/drawing/2014/chart" uri="{C3380CC4-5D6E-409C-BE32-E72D297353CC}">
                <c16:uniqueId val="{00000015-D518-463C-869B-123DC5DE65FB}"/>
              </c:ext>
            </c:extLst>
          </c:dPt>
          <c:dPt>
            <c:idx val="3"/>
            <c:invertIfNegative val="0"/>
            <c:bubble3D val="0"/>
            <c:spPr>
              <a:pattFill prst="narHorz">
                <a:fgClr>
                  <a:schemeClr val="accent1"/>
                </a:fgClr>
                <a:bgClr>
                  <a:schemeClr val="bg1"/>
                </a:bgClr>
              </a:pattFill>
              <a:ln>
                <a:noFill/>
              </a:ln>
              <a:effectLst/>
            </c:spPr>
            <c:extLst>
              <c:ext xmlns:c16="http://schemas.microsoft.com/office/drawing/2014/chart" uri="{C3380CC4-5D6E-409C-BE32-E72D297353CC}">
                <c16:uniqueId val="{00000016-D518-463C-869B-123DC5DE65F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('equity comparison'!$J$17:$J$18,'equity comparison'!$J$21:$J$22)</c:f>
              <c:strCache>
                <c:ptCount val="4"/>
                <c:pt idx="0">
                  <c:v>Left with a postsecondary credential</c:v>
                </c:pt>
                <c:pt idx="1">
                  <c:v>Transferred to a four-year institution</c:v>
                </c:pt>
                <c:pt idx="2">
                  <c:v>Earning at least $40K a year</c:v>
                </c:pt>
                <c:pt idx="3">
                  <c:v>No credential, transfer, or $40K a year</c:v>
                </c:pt>
              </c:strCache>
            </c:strRef>
          </c:cat>
          <c:val>
            <c:numRef>
              <c:f>('equity comparison'!$L$17:$L$18,'equity comparison'!$L$21:$L$22)</c:f>
              <c:numCache>
                <c:formatCode>0%</c:formatCode>
                <c:ptCount val="4"/>
                <c:pt idx="0">
                  <c:v>0.2873443414339788</c:v>
                </c:pt>
                <c:pt idx="1">
                  <c:v>9.9840912831203027E-2</c:v>
                </c:pt>
                <c:pt idx="2">
                  <c:v>7.7404136266388715E-2</c:v>
                </c:pt>
                <c:pt idx="3">
                  <c:v>0.53826320697789232</c:v>
                </c:pt>
              </c:numCache>
            </c:numRef>
          </c:val>
          <c:extLst>
            <c:ext xmlns:c16="http://schemas.microsoft.com/office/drawing/2014/chart" uri="{C3380CC4-5D6E-409C-BE32-E72D297353CC}">
              <c16:uniqueId val="{00000000-4A19-4C84-95CC-C884DA6F4359}"/>
            </c:ext>
          </c:extLst>
        </c:ser>
        <c:ser>
          <c:idx val="1"/>
          <c:order val="1"/>
          <c:tx>
            <c:strRef>
              <c:f>'equity comparison'!$M$15</c:f>
              <c:strCache>
                <c:ptCount val="1"/>
                <c:pt idx="0">
                  <c:v>Other Students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('equity comparison'!$J$17:$J$18,'equity comparison'!$J$21:$J$22)</c:f>
              <c:strCache>
                <c:ptCount val="4"/>
                <c:pt idx="0">
                  <c:v>Left with a postsecondary credential</c:v>
                </c:pt>
                <c:pt idx="1">
                  <c:v>Transferred to a four-year institution</c:v>
                </c:pt>
                <c:pt idx="2">
                  <c:v>Earning at least $40K a year</c:v>
                </c:pt>
                <c:pt idx="3">
                  <c:v>No credential, transfer, or $40K a year</c:v>
                </c:pt>
              </c:strCache>
            </c:strRef>
          </c:cat>
          <c:val>
            <c:numRef>
              <c:f>('equity comparison'!$M$17:$M$18,'equity comparison'!$M$21:$M$22)</c:f>
              <c:numCache>
                <c:formatCode>0%</c:formatCode>
                <c:ptCount val="4"/>
                <c:pt idx="0">
                  <c:v>0.37018247143166055</c:v>
                </c:pt>
                <c:pt idx="1">
                  <c:v>0.12234069096292353</c:v>
                </c:pt>
                <c:pt idx="2">
                  <c:v>9.0304229943944506E-2</c:v>
                </c:pt>
                <c:pt idx="3">
                  <c:v>0.41802092516508926</c:v>
                </c:pt>
              </c:numCache>
            </c:numRef>
          </c:val>
          <c:extLst>
            <c:ext xmlns:c16="http://schemas.microsoft.com/office/drawing/2014/chart" uri="{C3380CC4-5D6E-409C-BE32-E72D297353CC}">
              <c16:uniqueId val="{00000001-4A19-4C84-95CC-C884DA6F4359}"/>
            </c:ext>
          </c:extLst>
        </c:ser>
        <c:dLbls>
          <c:dLblPos val="outEnd"/>
          <c:showLegendKey val="0"/>
          <c:showVal val="1"/>
          <c:showCatName val="0"/>
          <c:showSerName val="0"/>
          <c:showPercent val="0"/>
          <c:showBubbleSize val="0"/>
        </c:dLbls>
        <c:gapWidth val="219"/>
        <c:overlap val="-27"/>
        <c:axId val="520842000"/>
        <c:axId val="520855312"/>
      </c:barChart>
      <c:catAx>
        <c:axId val="520842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0855312"/>
        <c:crosses val="autoZero"/>
        <c:auto val="1"/>
        <c:lblAlgn val="ctr"/>
        <c:lblOffset val="100"/>
        <c:noMultiLvlLbl val="0"/>
      </c:catAx>
      <c:valAx>
        <c:axId val="520855312"/>
        <c:scaling>
          <c:orientation val="minMax"/>
        </c:scaling>
        <c:delete val="1"/>
        <c:axPos val="l"/>
        <c:numFmt formatCode="0%" sourceLinked="1"/>
        <c:majorTickMark val="none"/>
        <c:minorTickMark val="none"/>
        <c:tickLblPos val="nextTo"/>
        <c:crossAx val="520842000"/>
        <c:crosses val="autoZero"/>
        <c:crossBetween val="between"/>
      </c:valAx>
      <c:spPr>
        <a:noFill/>
        <a:ln w="25400">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'equity comparison'!$L$23</c:f>
              <c:strCache>
                <c:ptCount val="1"/>
                <c:pt idx="0">
                  <c:v>HU Students of Color</c:v>
                </c:pt>
              </c:strCache>
            </c:strRef>
          </c:tx>
          <c:spPr>
            <a:pattFill prst="narHorz">
              <a:fgClr>
                <a:schemeClr val="accent1"/>
              </a:fgClr>
              <a:bgClr>
                <a:schemeClr val="bg1"/>
              </a:bgClr>
            </a:pattFill>
            <a:ln>
              <a:noFill/>
            </a:ln>
            <a:effectLst/>
          </c:spPr>
          <c:invertIfNegative val="0"/>
          <c:dPt>
            <c:idx val="0"/>
            <c:invertIfNegative val="0"/>
            <c:bubble3D val="0"/>
            <c:spPr>
              <a:pattFill prst="narHorz">
                <a:fgClr>
                  <a:schemeClr val="accent1"/>
                </a:fgClr>
                <a:bgClr>
                  <a:schemeClr val="bg1"/>
                </a:bgClr>
              </a:pattFill>
              <a:ln>
                <a:noFill/>
              </a:ln>
              <a:effectLst/>
            </c:spPr>
            <c:extLst>
              <c:ext xmlns:c16="http://schemas.microsoft.com/office/drawing/2014/chart" uri="{C3380CC4-5D6E-409C-BE32-E72D297353CC}">
                <c16:uniqueId val="{00000013-D518-463C-869B-123DC5DE65FB}"/>
              </c:ext>
            </c:extLst>
          </c:dPt>
          <c:dPt>
            <c:idx val="1"/>
            <c:invertIfNegative val="0"/>
            <c:bubble3D val="0"/>
            <c:spPr>
              <a:pattFill prst="narHorz">
                <a:fgClr>
                  <a:schemeClr val="accent1"/>
                </a:fgClr>
                <a:bgClr>
                  <a:schemeClr val="bg1"/>
                </a:bgClr>
              </a:pattFill>
              <a:ln>
                <a:noFill/>
              </a:ln>
              <a:effectLst/>
            </c:spPr>
            <c:extLst>
              <c:ext xmlns:c16="http://schemas.microsoft.com/office/drawing/2014/chart" uri="{C3380CC4-5D6E-409C-BE32-E72D297353CC}">
                <c16:uniqueId val="{00000014-D518-463C-869B-123DC5DE65FB}"/>
              </c:ext>
            </c:extLst>
          </c:dPt>
          <c:dPt>
            <c:idx val="2"/>
            <c:invertIfNegative val="0"/>
            <c:bubble3D val="0"/>
            <c:spPr>
              <a:pattFill prst="narHorz">
                <a:fgClr>
                  <a:schemeClr val="accent1"/>
                </a:fgClr>
                <a:bgClr>
                  <a:schemeClr val="bg1"/>
                </a:bgClr>
              </a:pattFill>
              <a:ln>
                <a:noFill/>
              </a:ln>
              <a:effectLst/>
            </c:spPr>
            <c:extLst>
              <c:ext xmlns:c16="http://schemas.microsoft.com/office/drawing/2014/chart" uri="{C3380CC4-5D6E-409C-BE32-E72D297353CC}">
                <c16:uniqueId val="{00000015-D518-463C-869B-123DC5DE65FB}"/>
              </c:ext>
            </c:extLst>
          </c:dPt>
          <c:dPt>
            <c:idx val="3"/>
            <c:invertIfNegative val="0"/>
            <c:bubble3D val="0"/>
            <c:spPr>
              <a:pattFill prst="narHorz">
                <a:fgClr>
                  <a:schemeClr val="accent1"/>
                </a:fgClr>
                <a:bgClr>
                  <a:schemeClr val="bg1"/>
                </a:bgClr>
              </a:pattFill>
              <a:ln>
                <a:noFill/>
              </a:ln>
              <a:effectLst/>
            </c:spPr>
            <c:extLst>
              <c:ext xmlns:c16="http://schemas.microsoft.com/office/drawing/2014/chart" uri="{C3380CC4-5D6E-409C-BE32-E72D297353CC}">
                <c16:uniqueId val="{00000016-D518-463C-869B-123DC5DE65F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'equity comparison'!$J$24:$J$27</c:f>
              <c:strCache>
                <c:ptCount val="4"/>
                <c:pt idx="0">
                  <c:v>degree or apprenticeship</c:v>
                </c:pt>
                <c:pt idx="1">
                  <c:v>certificate (45+ credits)</c:v>
                </c:pt>
                <c:pt idx="2">
                  <c:v>certificate (20-44 credits)</c:v>
                </c:pt>
                <c:pt idx="3">
                  <c:v>certificate (1-19 credits)</c:v>
                </c:pt>
              </c:strCache>
            </c:strRef>
          </c:cat>
          <c:val>
            <c:numRef>
              <c:f>'equity comparison'!$L$24:$L$27</c:f>
              <c:numCache>
                <c:formatCode>0%</c:formatCode>
                <c:ptCount val="4"/>
                <c:pt idx="0">
                  <c:v>0.72413134784268807</c:v>
                </c:pt>
                <c:pt idx="1">
                  <c:v>5.7273768613974797E-2</c:v>
                </c:pt>
                <c:pt idx="2">
                  <c:v>7.8083237877052306E-2</c:v>
                </c:pt>
                <c:pt idx="3">
                  <c:v>0.13058419243986255</c:v>
                </c:pt>
              </c:numCache>
            </c:numRef>
          </c:val>
          <c:extLst>
            <c:ext xmlns:c16="http://schemas.microsoft.com/office/drawing/2014/chart" uri="{C3380CC4-5D6E-409C-BE32-E72D297353CC}">
              <c16:uniqueId val="{00000000-4A19-4C84-95CC-C884DA6F4359}"/>
            </c:ext>
          </c:extLst>
        </c:ser>
        <c:ser>
          <c:idx val="1"/>
          <c:order val="1"/>
          <c:tx>
            <c:strRef>
              <c:f>'equity comparison'!$M$23</c:f>
              <c:strCache>
                <c:ptCount val="1"/>
                <c:pt idx="0">
                  <c:v>Other Students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'equity comparison'!$J$24:$J$27</c:f>
              <c:strCache>
                <c:ptCount val="4"/>
                <c:pt idx="0">
                  <c:v>degree or apprenticeship</c:v>
                </c:pt>
                <c:pt idx="1">
                  <c:v>certificate (45+ credits)</c:v>
                </c:pt>
                <c:pt idx="2">
                  <c:v>certificate (20-44 credits)</c:v>
                </c:pt>
                <c:pt idx="3">
                  <c:v>certificate (1-19 credits)</c:v>
                </c:pt>
              </c:strCache>
            </c:strRef>
          </c:cat>
          <c:val>
            <c:numRef>
              <c:f>'equity comparison'!$M$24:$M$27</c:f>
              <c:numCache>
                <c:formatCode>0%</c:formatCode>
                <c:ptCount val="4"/>
                <c:pt idx="0">
                  <c:v>0.8028308245338126</c:v>
                </c:pt>
                <c:pt idx="1">
                  <c:v>5.0640305549314764E-2</c:v>
                </c:pt>
                <c:pt idx="2">
                  <c:v>5.7020894181082901E-2</c:v>
                </c:pt>
                <c:pt idx="3">
                  <c:v>8.721635587508425E-2</c:v>
                </c:pt>
              </c:numCache>
            </c:numRef>
          </c:val>
          <c:extLst>
            <c:ext xmlns:c16="http://schemas.microsoft.com/office/drawing/2014/chart" uri="{C3380CC4-5D6E-409C-BE32-E72D297353CC}">
              <c16:uniqueId val="{00000000-6C3B-4E07-856B-7B663BF5C0BC}"/>
            </c:ext>
          </c:extLst>
        </c:ser>
        <c:dLbls>
          <c:dLblPos val="outEnd"/>
          <c:showLegendKey val="0"/>
          <c:showVal val="1"/>
          <c:showCatName val="0"/>
          <c:showSerName val="0"/>
          <c:showPercent val="0"/>
          <c:showBubbleSize val="0"/>
        </c:dLbls>
        <c:gapWidth val="219"/>
        <c:overlap val="-27"/>
        <c:axId val="520842000"/>
        <c:axId val="520855312"/>
      </c:barChart>
      <c:catAx>
        <c:axId val="520842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0855312"/>
        <c:crosses val="autoZero"/>
        <c:auto val="1"/>
        <c:lblAlgn val="ctr"/>
        <c:lblOffset val="100"/>
        <c:noMultiLvlLbl val="0"/>
      </c:catAx>
      <c:valAx>
        <c:axId val="520855312"/>
        <c:scaling>
          <c:orientation val="minMax"/>
        </c:scaling>
        <c:delete val="1"/>
        <c:axPos val="l"/>
        <c:numFmt formatCode="0%" sourceLinked="1"/>
        <c:majorTickMark val="none"/>
        <c:minorTickMark val="none"/>
        <c:tickLblPos val="nextTo"/>
        <c:crossAx val="520842000"/>
        <c:crosses val="autoZero"/>
        <c:crossBetween val="between"/>
      </c:valAx>
      <c:spPr>
        <a:noFill/>
        <a:ln w="25400">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b="0" dirty="0"/>
              <a:t>Course Completion Rates: </a:t>
            </a:r>
            <a:r>
              <a:rPr lang="en-US" dirty="0" smtClean="0"/>
              <a:t>BIOL&amp;160</a:t>
            </a:r>
            <a:endParaRPr lang="en-US" dirty="0"/>
          </a:p>
        </c:rich>
      </c:tx>
      <c:layout>
        <c:manualLayout>
          <c:xMode val="edge"/>
          <c:yMode val="edge"/>
          <c:x val="3.7770778652668389E-2"/>
          <c:y val="3.2407407407407406E-2"/>
        </c:manualLayout>
      </c:layout>
      <c:overlay val="0"/>
    </c:title>
    <c:autoTitleDeleted val="0"/>
    <c:plotArea>
      <c:layout/>
      <c:barChart>
        <c:barDir val="bar"/>
        <c:grouping val="clustered"/>
        <c:varyColors val="0"/>
        <c:ser>
          <c:idx val="0"/>
          <c:order val="0"/>
          <c:tx>
            <c:strRef>
              <c:f>'summ tables'!$L$5</c:f>
              <c:strCache>
                <c:ptCount val="1"/>
                <c:pt idx="0">
                  <c:v>BIOL&amp;160</c:v>
                </c:pt>
              </c:strCache>
            </c:strRef>
          </c:tx>
          <c:spPr>
            <a:pattFill prst="dkUpDiag">
              <a:fgClr>
                <a:schemeClr val="accent1"/>
              </a:fgClr>
              <a:bgClr>
                <a:schemeClr val="bg1"/>
              </a:bgClr>
            </a:pattFill>
          </c:spPr>
          <c:invertIfNegative val="0"/>
          <c:dPt>
            <c:idx val="0"/>
            <c:invertIfNegative val="0"/>
            <c:bubble3D val="0"/>
            <c:spPr>
              <a:pattFill prst="narVert">
                <a:fgClr>
                  <a:schemeClr val="accent1"/>
                </a:fgClr>
                <a:bgClr>
                  <a:schemeClr val="bg1"/>
                </a:bgClr>
              </a:pattFill>
            </c:spPr>
            <c:extLst>
              <c:ext xmlns:c16="http://schemas.microsoft.com/office/drawing/2014/chart" uri="{C3380CC4-5D6E-409C-BE32-E72D297353CC}">
                <c16:uniqueId val="{00000000-CCF6-4A3D-9E46-BCA96A09527B}"/>
              </c:ext>
            </c:extLst>
          </c:dPt>
          <c:dPt>
            <c:idx val="1"/>
            <c:invertIfNegative val="0"/>
            <c:bubble3D val="0"/>
            <c:spPr>
              <a:solidFill>
                <a:schemeClr val="accent2"/>
              </a:solidFill>
            </c:spPr>
            <c:extLst>
              <c:ext xmlns:c16="http://schemas.microsoft.com/office/drawing/2014/chart" uri="{C3380CC4-5D6E-409C-BE32-E72D297353CC}">
                <c16:uniqueId val="{00000002-CCF6-4A3D-9E46-BCA96A09527B}"/>
              </c:ext>
            </c:extLst>
          </c:dPt>
          <c:dPt>
            <c:idx val="2"/>
            <c:invertIfNegative val="0"/>
            <c:bubble3D val="0"/>
            <c:spPr>
              <a:pattFill prst="narVert">
                <a:fgClr>
                  <a:schemeClr val="accent1"/>
                </a:fgClr>
                <a:bgClr>
                  <a:schemeClr val="bg1"/>
                </a:bgClr>
              </a:pattFill>
            </c:spPr>
            <c:extLst>
              <c:ext xmlns:c16="http://schemas.microsoft.com/office/drawing/2014/chart" uri="{C3380CC4-5D6E-409C-BE32-E72D297353CC}">
                <c16:uniqueId val="{00000003-CCF6-4A3D-9E46-BCA96A09527B}"/>
              </c:ext>
            </c:extLst>
          </c:dPt>
          <c:dPt>
            <c:idx val="3"/>
            <c:invertIfNegative val="0"/>
            <c:bubble3D val="0"/>
            <c:spPr>
              <a:pattFill prst="narVert">
                <a:fgClr>
                  <a:schemeClr val="accent1"/>
                </a:fgClr>
                <a:bgClr>
                  <a:schemeClr val="bg1"/>
                </a:bgClr>
              </a:pattFill>
            </c:spPr>
            <c:extLst>
              <c:ext xmlns:c16="http://schemas.microsoft.com/office/drawing/2014/chart" uri="{C3380CC4-5D6E-409C-BE32-E72D297353CC}">
                <c16:uniqueId val="{00000004-CCF6-4A3D-9E46-BCA96A09527B}"/>
              </c:ext>
            </c:extLst>
          </c:dPt>
          <c:dPt>
            <c:idx val="4"/>
            <c:invertIfNegative val="0"/>
            <c:bubble3D val="0"/>
            <c:spPr>
              <a:pattFill prst="narVert">
                <a:fgClr>
                  <a:schemeClr val="accent1"/>
                </a:fgClr>
                <a:bgClr>
                  <a:schemeClr val="bg1"/>
                </a:bgClr>
              </a:pattFill>
            </c:spPr>
            <c:extLst>
              <c:ext xmlns:c16="http://schemas.microsoft.com/office/drawing/2014/chart" uri="{C3380CC4-5D6E-409C-BE32-E72D297353CC}">
                <c16:uniqueId val="{00000005-CCF6-4A3D-9E46-BCA96A09527B}"/>
              </c:ext>
            </c:extLst>
          </c:dPt>
          <c:dPt>
            <c:idx val="5"/>
            <c:invertIfNegative val="0"/>
            <c:bubble3D val="0"/>
            <c:spPr>
              <a:solidFill>
                <a:schemeClr val="accent2"/>
              </a:solidFill>
            </c:spPr>
            <c:extLst>
              <c:ext xmlns:c16="http://schemas.microsoft.com/office/drawing/2014/chart" uri="{C3380CC4-5D6E-409C-BE32-E72D297353CC}">
                <c16:uniqueId val="{00000007-CCF6-4A3D-9E46-BCA96A09527B}"/>
              </c:ext>
            </c:extLst>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'summ tables'!$M$2:$R$2</c:f>
              <c:strCache>
                <c:ptCount val="6"/>
                <c:pt idx="0">
                  <c:v>American Indian/Alaska Native</c:v>
                </c:pt>
                <c:pt idx="1">
                  <c:v>Asian</c:v>
                </c:pt>
                <c:pt idx="2">
                  <c:v>Black/African American</c:v>
                </c:pt>
                <c:pt idx="3">
                  <c:v>Hispanic/Latino</c:v>
                </c:pt>
                <c:pt idx="4">
                  <c:v>Pacific Islander/Native Hawaiian</c:v>
                </c:pt>
                <c:pt idx="5">
                  <c:v>White</c:v>
                </c:pt>
              </c:strCache>
            </c:strRef>
          </c:cat>
          <c:val>
            <c:numRef>
              <c:f>'summ tables'!$M$5:$R$5</c:f>
              <c:numCache>
                <c:formatCode>0%</c:formatCode>
                <c:ptCount val="6"/>
                <c:pt idx="0">
                  <c:v>0.5780346820809249</c:v>
                </c:pt>
                <c:pt idx="1">
                  <c:v>0.72786458333333337</c:v>
                </c:pt>
                <c:pt idx="2">
                  <c:v>0.5884732052578362</c:v>
                </c:pt>
                <c:pt idx="3">
                  <c:v>0.61216056670602126</c:v>
                </c:pt>
                <c:pt idx="4">
                  <c:v>0.65789473684210531</c:v>
                </c:pt>
                <c:pt idx="5">
                  <c:v>0.67352185089974292</c:v>
                </c:pt>
              </c:numCache>
            </c:numRef>
          </c:val>
          <c:extLst>
            <c:ext xmlns:c16="http://schemas.microsoft.com/office/drawing/2014/chart" uri="{C3380CC4-5D6E-409C-BE32-E72D297353CC}">
              <c16:uniqueId val="{00000008-CCF6-4A3D-9E46-BCA96A09527B}"/>
            </c:ext>
          </c:extLst>
        </c:ser>
        <c:dLbls>
          <c:dLblPos val="outEnd"/>
          <c:showLegendKey val="0"/>
          <c:showVal val="1"/>
          <c:showCatName val="0"/>
          <c:showSerName val="0"/>
          <c:showPercent val="0"/>
          <c:showBubbleSize val="0"/>
        </c:dLbls>
        <c:gapWidth val="50"/>
        <c:axId val="204382592"/>
        <c:axId val="204384128"/>
      </c:barChart>
      <c:catAx>
        <c:axId val="204382592"/>
        <c:scaling>
          <c:orientation val="maxMin"/>
        </c:scaling>
        <c:delete val="0"/>
        <c:axPos val="l"/>
        <c:numFmt formatCode="General" sourceLinked="0"/>
        <c:majorTickMark val="out"/>
        <c:minorTickMark val="none"/>
        <c:tickLblPos val="nextTo"/>
        <c:crossAx val="204384128"/>
        <c:crosses val="autoZero"/>
        <c:auto val="1"/>
        <c:lblAlgn val="ctr"/>
        <c:lblOffset val="100"/>
        <c:noMultiLvlLbl val="0"/>
      </c:catAx>
      <c:valAx>
        <c:axId val="204384128"/>
        <c:scaling>
          <c:orientation val="minMax"/>
          <c:max val="1"/>
          <c:min val="0.5"/>
        </c:scaling>
        <c:delete val="1"/>
        <c:axPos val="t"/>
        <c:numFmt formatCode="0%" sourceLinked="1"/>
        <c:majorTickMark val="out"/>
        <c:minorTickMark val="none"/>
        <c:tickLblPos val="nextTo"/>
        <c:crossAx val="204382592"/>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nchor="t" anchorCtr="0"/>
          <a:lstStyle/>
          <a:p>
            <a:pPr>
              <a:defRPr sz="1400"/>
            </a:pPr>
            <a:r>
              <a:rPr lang="en-US" sz="1400" b="0"/>
              <a:t>Course Completion Rates: </a:t>
            </a:r>
            <a:r>
              <a:rPr lang="en-US" sz="1400"/>
              <a:t>ENGL&amp;101</a:t>
            </a:r>
          </a:p>
        </c:rich>
      </c:tx>
      <c:layout>
        <c:manualLayout>
          <c:xMode val="edge"/>
          <c:yMode val="edge"/>
          <c:x val="2.8380195826585505E-2"/>
          <c:y val="3.2407261592300965E-2"/>
        </c:manualLayout>
      </c:layout>
      <c:overlay val="0"/>
    </c:title>
    <c:autoTitleDeleted val="0"/>
    <c:plotArea>
      <c:layout/>
      <c:barChart>
        <c:barDir val="bar"/>
        <c:grouping val="clustered"/>
        <c:varyColors val="0"/>
        <c:ser>
          <c:idx val="0"/>
          <c:order val="0"/>
          <c:tx>
            <c:strRef>
              <c:f>'summ tables'!$L$10</c:f>
              <c:strCache>
                <c:ptCount val="1"/>
                <c:pt idx="0">
                  <c:v>ENGL&amp;101</c:v>
                </c:pt>
              </c:strCache>
            </c:strRef>
          </c:tx>
          <c:spPr>
            <a:pattFill prst="dkUpDiag">
              <a:fgClr>
                <a:schemeClr val="accent1"/>
              </a:fgClr>
              <a:bgClr>
                <a:schemeClr val="bg1"/>
              </a:bgClr>
            </a:pattFill>
          </c:spPr>
          <c:invertIfNegative val="0"/>
          <c:dPt>
            <c:idx val="0"/>
            <c:invertIfNegative val="0"/>
            <c:bubble3D val="0"/>
            <c:spPr>
              <a:pattFill prst="narVert">
                <a:fgClr>
                  <a:schemeClr val="accent1"/>
                </a:fgClr>
                <a:bgClr>
                  <a:schemeClr val="bg1"/>
                </a:bgClr>
              </a:pattFill>
            </c:spPr>
            <c:extLst>
              <c:ext xmlns:c16="http://schemas.microsoft.com/office/drawing/2014/chart" uri="{C3380CC4-5D6E-409C-BE32-E72D297353CC}">
                <c16:uniqueId val="{00000000-A73E-4CF1-9EB8-487F7D45EDE8}"/>
              </c:ext>
            </c:extLst>
          </c:dPt>
          <c:dPt>
            <c:idx val="1"/>
            <c:invertIfNegative val="0"/>
            <c:bubble3D val="0"/>
            <c:spPr>
              <a:solidFill>
                <a:schemeClr val="accent2"/>
              </a:solidFill>
            </c:spPr>
            <c:extLst>
              <c:ext xmlns:c16="http://schemas.microsoft.com/office/drawing/2014/chart" uri="{C3380CC4-5D6E-409C-BE32-E72D297353CC}">
                <c16:uniqueId val="{00000002-A73E-4CF1-9EB8-487F7D45EDE8}"/>
              </c:ext>
            </c:extLst>
          </c:dPt>
          <c:dPt>
            <c:idx val="2"/>
            <c:invertIfNegative val="0"/>
            <c:bubble3D val="0"/>
            <c:spPr>
              <a:pattFill prst="narVert">
                <a:fgClr>
                  <a:schemeClr val="accent1"/>
                </a:fgClr>
                <a:bgClr>
                  <a:schemeClr val="bg1"/>
                </a:bgClr>
              </a:pattFill>
            </c:spPr>
            <c:extLst>
              <c:ext xmlns:c16="http://schemas.microsoft.com/office/drawing/2014/chart" uri="{C3380CC4-5D6E-409C-BE32-E72D297353CC}">
                <c16:uniqueId val="{00000003-A73E-4CF1-9EB8-487F7D45EDE8}"/>
              </c:ext>
            </c:extLst>
          </c:dPt>
          <c:dPt>
            <c:idx val="3"/>
            <c:invertIfNegative val="0"/>
            <c:bubble3D val="0"/>
            <c:spPr>
              <a:pattFill prst="narVert">
                <a:fgClr>
                  <a:schemeClr val="accent1"/>
                </a:fgClr>
                <a:bgClr>
                  <a:schemeClr val="bg1"/>
                </a:bgClr>
              </a:pattFill>
            </c:spPr>
            <c:extLst>
              <c:ext xmlns:c16="http://schemas.microsoft.com/office/drawing/2014/chart" uri="{C3380CC4-5D6E-409C-BE32-E72D297353CC}">
                <c16:uniqueId val="{00000004-A73E-4CF1-9EB8-487F7D45EDE8}"/>
              </c:ext>
            </c:extLst>
          </c:dPt>
          <c:dPt>
            <c:idx val="4"/>
            <c:invertIfNegative val="0"/>
            <c:bubble3D val="0"/>
            <c:spPr>
              <a:pattFill prst="narVert">
                <a:fgClr>
                  <a:schemeClr val="accent1"/>
                </a:fgClr>
                <a:bgClr>
                  <a:schemeClr val="bg1"/>
                </a:bgClr>
              </a:pattFill>
            </c:spPr>
            <c:extLst>
              <c:ext xmlns:c16="http://schemas.microsoft.com/office/drawing/2014/chart" uri="{C3380CC4-5D6E-409C-BE32-E72D297353CC}">
                <c16:uniqueId val="{00000005-A73E-4CF1-9EB8-487F7D45EDE8}"/>
              </c:ext>
            </c:extLst>
          </c:dPt>
          <c:dPt>
            <c:idx val="5"/>
            <c:invertIfNegative val="0"/>
            <c:bubble3D val="0"/>
            <c:spPr>
              <a:solidFill>
                <a:schemeClr val="accent2"/>
              </a:solidFill>
            </c:spPr>
            <c:extLst>
              <c:ext xmlns:c16="http://schemas.microsoft.com/office/drawing/2014/chart" uri="{C3380CC4-5D6E-409C-BE32-E72D297353CC}">
                <c16:uniqueId val="{00000007-A73E-4CF1-9EB8-487F7D45EDE8}"/>
              </c:ext>
            </c:extLst>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'summ tables'!$M$2:$R$2</c:f>
              <c:strCache>
                <c:ptCount val="6"/>
                <c:pt idx="0">
                  <c:v>American Indian/Alaska Native</c:v>
                </c:pt>
                <c:pt idx="1">
                  <c:v>Asian</c:v>
                </c:pt>
                <c:pt idx="2">
                  <c:v>Black/African American</c:v>
                </c:pt>
                <c:pt idx="3">
                  <c:v>Hispanic/Latino</c:v>
                </c:pt>
                <c:pt idx="4">
                  <c:v>Pacific Islander/Native Hawaiian</c:v>
                </c:pt>
                <c:pt idx="5">
                  <c:v>White</c:v>
                </c:pt>
              </c:strCache>
            </c:strRef>
          </c:cat>
          <c:val>
            <c:numRef>
              <c:f>'summ tables'!$M$10:$R$10</c:f>
              <c:numCache>
                <c:formatCode>0%</c:formatCode>
                <c:ptCount val="6"/>
                <c:pt idx="0">
                  <c:v>0.68086500655307991</c:v>
                </c:pt>
                <c:pt idx="1">
                  <c:v>0.82624418804890654</c:v>
                </c:pt>
                <c:pt idx="2">
                  <c:v>0.70963472736897826</c:v>
                </c:pt>
                <c:pt idx="3">
                  <c:v>0.73466718974761347</c:v>
                </c:pt>
                <c:pt idx="4">
                  <c:v>0.73199999999999998</c:v>
                </c:pt>
                <c:pt idx="5">
                  <c:v>0.78210233927914063</c:v>
                </c:pt>
              </c:numCache>
            </c:numRef>
          </c:val>
          <c:extLst>
            <c:ext xmlns:c16="http://schemas.microsoft.com/office/drawing/2014/chart" uri="{C3380CC4-5D6E-409C-BE32-E72D297353CC}">
              <c16:uniqueId val="{00000008-A73E-4CF1-9EB8-487F7D45EDE8}"/>
            </c:ext>
          </c:extLst>
        </c:ser>
        <c:dLbls>
          <c:dLblPos val="outEnd"/>
          <c:showLegendKey val="0"/>
          <c:showVal val="1"/>
          <c:showCatName val="0"/>
          <c:showSerName val="0"/>
          <c:showPercent val="0"/>
          <c:showBubbleSize val="0"/>
        </c:dLbls>
        <c:gapWidth val="50"/>
        <c:axId val="201900416"/>
        <c:axId val="201901952"/>
      </c:barChart>
      <c:catAx>
        <c:axId val="201900416"/>
        <c:scaling>
          <c:orientation val="maxMin"/>
        </c:scaling>
        <c:delete val="0"/>
        <c:axPos val="l"/>
        <c:numFmt formatCode="General" sourceLinked="0"/>
        <c:majorTickMark val="out"/>
        <c:minorTickMark val="none"/>
        <c:tickLblPos val="nextTo"/>
        <c:crossAx val="201901952"/>
        <c:crosses val="autoZero"/>
        <c:auto val="1"/>
        <c:lblAlgn val="ctr"/>
        <c:lblOffset val="100"/>
        <c:noMultiLvlLbl val="0"/>
      </c:catAx>
      <c:valAx>
        <c:axId val="201901952"/>
        <c:scaling>
          <c:orientation val="minMax"/>
          <c:max val="1"/>
          <c:min val="0.5"/>
        </c:scaling>
        <c:delete val="1"/>
        <c:axPos val="t"/>
        <c:numFmt formatCode="0%" sourceLinked="1"/>
        <c:majorTickMark val="out"/>
        <c:minorTickMark val="none"/>
        <c:tickLblPos val="nextTo"/>
        <c:crossAx val="201900416"/>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sz="1400" b="0"/>
              <a:t>Course Completion Rates: </a:t>
            </a:r>
            <a:r>
              <a:rPr lang="en-US" sz="1400" b="1"/>
              <a:t>MATH</a:t>
            </a:r>
            <a:r>
              <a:rPr lang="en-US" sz="1400"/>
              <a:t>&amp;141</a:t>
            </a:r>
          </a:p>
        </c:rich>
      </c:tx>
      <c:layout>
        <c:manualLayout>
          <c:xMode val="edge"/>
          <c:yMode val="edge"/>
          <c:x val="3.7770778652668389E-2"/>
          <c:y val="3.2407407407407406E-2"/>
        </c:manualLayout>
      </c:layout>
      <c:overlay val="0"/>
    </c:title>
    <c:autoTitleDeleted val="0"/>
    <c:plotArea>
      <c:layout/>
      <c:barChart>
        <c:barDir val="bar"/>
        <c:grouping val="clustered"/>
        <c:varyColors val="0"/>
        <c:ser>
          <c:idx val="0"/>
          <c:order val="0"/>
          <c:tx>
            <c:strRef>
              <c:f>'summ tables'!$L$12</c:f>
              <c:strCache>
                <c:ptCount val="1"/>
                <c:pt idx="0">
                  <c:v>MATH&amp;141</c:v>
                </c:pt>
              </c:strCache>
            </c:strRef>
          </c:tx>
          <c:spPr>
            <a:pattFill prst="dkUpDiag">
              <a:fgClr>
                <a:schemeClr val="accent1"/>
              </a:fgClr>
              <a:bgClr>
                <a:schemeClr val="bg1"/>
              </a:bgClr>
            </a:pattFill>
          </c:spPr>
          <c:invertIfNegative val="0"/>
          <c:dPt>
            <c:idx val="0"/>
            <c:invertIfNegative val="0"/>
            <c:bubble3D val="0"/>
            <c:spPr>
              <a:pattFill prst="narVert">
                <a:fgClr>
                  <a:schemeClr val="accent1"/>
                </a:fgClr>
                <a:bgClr>
                  <a:schemeClr val="bg1"/>
                </a:bgClr>
              </a:pattFill>
            </c:spPr>
            <c:extLst>
              <c:ext xmlns:c16="http://schemas.microsoft.com/office/drawing/2014/chart" uri="{C3380CC4-5D6E-409C-BE32-E72D297353CC}">
                <c16:uniqueId val="{00000000-910B-41B6-8BE4-487877CBA1E5}"/>
              </c:ext>
            </c:extLst>
          </c:dPt>
          <c:dPt>
            <c:idx val="1"/>
            <c:invertIfNegative val="0"/>
            <c:bubble3D val="0"/>
            <c:spPr>
              <a:solidFill>
                <a:schemeClr val="accent2"/>
              </a:solidFill>
            </c:spPr>
            <c:extLst>
              <c:ext xmlns:c16="http://schemas.microsoft.com/office/drawing/2014/chart" uri="{C3380CC4-5D6E-409C-BE32-E72D297353CC}">
                <c16:uniqueId val="{00000002-910B-41B6-8BE4-487877CBA1E5}"/>
              </c:ext>
            </c:extLst>
          </c:dPt>
          <c:dPt>
            <c:idx val="2"/>
            <c:invertIfNegative val="0"/>
            <c:bubble3D val="0"/>
            <c:spPr>
              <a:pattFill prst="narVert">
                <a:fgClr>
                  <a:schemeClr val="accent1"/>
                </a:fgClr>
                <a:bgClr>
                  <a:schemeClr val="bg1"/>
                </a:bgClr>
              </a:pattFill>
            </c:spPr>
            <c:extLst>
              <c:ext xmlns:c16="http://schemas.microsoft.com/office/drawing/2014/chart" uri="{C3380CC4-5D6E-409C-BE32-E72D297353CC}">
                <c16:uniqueId val="{00000003-910B-41B6-8BE4-487877CBA1E5}"/>
              </c:ext>
            </c:extLst>
          </c:dPt>
          <c:dPt>
            <c:idx val="3"/>
            <c:invertIfNegative val="0"/>
            <c:bubble3D val="0"/>
            <c:spPr>
              <a:pattFill prst="narVert">
                <a:fgClr>
                  <a:schemeClr val="accent1"/>
                </a:fgClr>
                <a:bgClr>
                  <a:schemeClr val="bg1"/>
                </a:bgClr>
              </a:pattFill>
            </c:spPr>
            <c:extLst>
              <c:ext xmlns:c16="http://schemas.microsoft.com/office/drawing/2014/chart" uri="{C3380CC4-5D6E-409C-BE32-E72D297353CC}">
                <c16:uniqueId val="{00000004-910B-41B6-8BE4-487877CBA1E5}"/>
              </c:ext>
            </c:extLst>
          </c:dPt>
          <c:dPt>
            <c:idx val="4"/>
            <c:invertIfNegative val="0"/>
            <c:bubble3D val="0"/>
            <c:spPr>
              <a:pattFill prst="narVert">
                <a:fgClr>
                  <a:schemeClr val="accent1"/>
                </a:fgClr>
                <a:bgClr>
                  <a:schemeClr val="bg1"/>
                </a:bgClr>
              </a:pattFill>
            </c:spPr>
            <c:extLst>
              <c:ext xmlns:c16="http://schemas.microsoft.com/office/drawing/2014/chart" uri="{C3380CC4-5D6E-409C-BE32-E72D297353CC}">
                <c16:uniqueId val="{00000005-910B-41B6-8BE4-487877CBA1E5}"/>
              </c:ext>
            </c:extLst>
          </c:dPt>
          <c:dPt>
            <c:idx val="5"/>
            <c:invertIfNegative val="0"/>
            <c:bubble3D val="0"/>
            <c:spPr>
              <a:solidFill>
                <a:schemeClr val="accent2"/>
              </a:solidFill>
            </c:spPr>
            <c:extLst>
              <c:ext xmlns:c16="http://schemas.microsoft.com/office/drawing/2014/chart" uri="{C3380CC4-5D6E-409C-BE32-E72D297353CC}">
                <c16:uniqueId val="{00000007-910B-41B6-8BE4-487877CBA1E5}"/>
              </c:ext>
            </c:extLst>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'summ tables'!$M$2:$R$2</c:f>
              <c:strCache>
                <c:ptCount val="6"/>
                <c:pt idx="0">
                  <c:v>American Indian/Alaska Native</c:v>
                </c:pt>
                <c:pt idx="1">
                  <c:v>Asian</c:v>
                </c:pt>
                <c:pt idx="2">
                  <c:v>Black/African American</c:v>
                </c:pt>
                <c:pt idx="3">
                  <c:v>Hispanic/Latino</c:v>
                </c:pt>
                <c:pt idx="4">
                  <c:v>Pacific Islander/Native Hawaiian</c:v>
                </c:pt>
                <c:pt idx="5">
                  <c:v>White</c:v>
                </c:pt>
              </c:strCache>
            </c:strRef>
          </c:cat>
          <c:val>
            <c:numRef>
              <c:f>'summ tables'!$M$12:$R$12</c:f>
              <c:numCache>
                <c:formatCode>0%</c:formatCode>
                <c:ptCount val="6"/>
                <c:pt idx="0">
                  <c:v>0.61949685534591192</c:v>
                </c:pt>
                <c:pt idx="1">
                  <c:v>0.7449118046132972</c:v>
                </c:pt>
                <c:pt idx="2">
                  <c:v>0.60145808019441072</c:v>
                </c:pt>
                <c:pt idx="3">
                  <c:v>0.63151796060254928</c:v>
                </c:pt>
                <c:pt idx="4">
                  <c:v>0.62254901960784315</c:v>
                </c:pt>
                <c:pt idx="5">
                  <c:v>0.71996237949682573</c:v>
                </c:pt>
              </c:numCache>
            </c:numRef>
          </c:val>
          <c:extLst>
            <c:ext xmlns:c16="http://schemas.microsoft.com/office/drawing/2014/chart" uri="{C3380CC4-5D6E-409C-BE32-E72D297353CC}">
              <c16:uniqueId val="{00000008-910B-41B6-8BE4-487877CBA1E5}"/>
            </c:ext>
          </c:extLst>
        </c:ser>
        <c:dLbls>
          <c:dLblPos val="outEnd"/>
          <c:showLegendKey val="0"/>
          <c:showVal val="1"/>
          <c:showCatName val="0"/>
          <c:showSerName val="0"/>
          <c:showPercent val="0"/>
          <c:showBubbleSize val="0"/>
        </c:dLbls>
        <c:gapWidth val="50"/>
        <c:axId val="204041216"/>
        <c:axId val="204055296"/>
      </c:barChart>
      <c:catAx>
        <c:axId val="204041216"/>
        <c:scaling>
          <c:orientation val="maxMin"/>
        </c:scaling>
        <c:delete val="0"/>
        <c:axPos val="l"/>
        <c:numFmt formatCode="General" sourceLinked="0"/>
        <c:majorTickMark val="out"/>
        <c:minorTickMark val="none"/>
        <c:tickLblPos val="nextTo"/>
        <c:crossAx val="204055296"/>
        <c:crosses val="autoZero"/>
        <c:auto val="1"/>
        <c:lblAlgn val="ctr"/>
        <c:lblOffset val="100"/>
        <c:noMultiLvlLbl val="0"/>
      </c:catAx>
      <c:valAx>
        <c:axId val="204055296"/>
        <c:scaling>
          <c:orientation val="minMax"/>
          <c:max val="1"/>
          <c:min val="0.5"/>
        </c:scaling>
        <c:delete val="1"/>
        <c:axPos val="t"/>
        <c:numFmt formatCode="0%" sourceLinked="1"/>
        <c:majorTickMark val="out"/>
        <c:minorTickMark val="none"/>
        <c:tickLblPos val="nextTo"/>
        <c:crossAx val="204041216"/>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US" b="0"/>
              <a:t>Course Completion Rates: </a:t>
            </a:r>
            <a:r>
              <a:rPr lang="en-US" b="1"/>
              <a:t>PSYC</a:t>
            </a:r>
            <a:r>
              <a:rPr lang="en-US"/>
              <a:t>&amp;100</a:t>
            </a:r>
          </a:p>
        </c:rich>
      </c:tx>
      <c:layout>
        <c:manualLayout>
          <c:xMode val="edge"/>
          <c:yMode val="edge"/>
          <c:x val="3.7770778652668389E-2"/>
          <c:y val="3.2407407407407406E-2"/>
        </c:manualLayout>
      </c:layout>
      <c:overlay val="0"/>
    </c:title>
    <c:autoTitleDeleted val="0"/>
    <c:plotArea>
      <c:layout/>
      <c:barChart>
        <c:barDir val="bar"/>
        <c:grouping val="clustered"/>
        <c:varyColors val="0"/>
        <c:ser>
          <c:idx val="0"/>
          <c:order val="0"/>
          <c:tx>
            <c:strRef>
              <c:f>'summ tables'!$L$16</c:f>
              <c:strCache>
                <c:ptCount val="1"/>
                <c:pt idx="0">
                  <c:v>PSYC&amp;100</c:v>
                </c:pt>
              </c:strCache>
            </c:strRef>
          </c:tx>
          <c:spPr>
            <a:pattFill prst="dkUpDiag">
              <a:fgClr>
                <a:schemeClr val="accent1"/>
              </a:fgClr>
              <a:bgClr>
                <a:schemeClr val="bg1"/>
              </a:bgClr>
            </a:pattFill>
          </c:spPr>
          <c:invertIfNegative val="0"/>
          <c:dPt>
            <c:idx val="0"/>
            <c:invertIfNegative val="0"/>
            <c:bubble3D val="0"/>
            <c:spPr>
              <a:pattFill prst="narVert">
                <a:fgClr>
                  <a:schemeClr val="accent1"/>
                </a:fgClr>
                <a:bgClr>
                  <a:schemeClr val="bg1"/>
                </a:bgClr>
              </a:pattFill>
            </c:spPr>
            <c:extLst>
              <c:ext xmlns:c16="http://schemas.microsoft.com/office/drawing/2014/chart" uri="{C3380CC4-5D6E-409C-BE32-E72D297353CC}">
                <c16:uniqueId val="{00000000-3392-4F3F-89E9-DED9AA260202}"/>
              </c:ext>
            </c:extLst>
          </c:dPt>
          <c:dPt>
            <c:idx val="1"/>
            <c:invertIfNegative val="0"/>
            <c:bubble3D val="0"/>
            <c:spPr>
              <a:solidFill>
                <a:schemeClr val="accent2"/>
              </a:solidFill>
            </c:spPr>
            <c:extLst>
              <c:ext xmlns:c16="http://schemas.microsoft.com/office/drawing/2014/chart" uri="{C3380CC4-5D6E-409C-BE32-E72D297353CC}">
                <c16:uniqueId val="{00000002-3392-4F3F-89E9-DED9AA260202}"/>
              </c:ext>
            </c:extLst>
          </c:dPt>
          <c:dPt>
            <c:idx val="2"/>
            <c:invertIfNegative val="0"/>
            <c:bubble3D val="0"/>
            <c:spPr>
              <a:pattFill prst="narVert">
                <a:fgClr>
                  <a:schemeClr val="accent1"/>
                </a:fgClr>
                <a:bgClr>
                  <a:schemeClr val="bg1"/>
                </a:bgClr>
              </a:pattFill>
            </c:spPr>
            <c:extLst>
              <c:ext xmlns:c16="http://schemas.microsoft.com/office/drawing/2014/chart" uri="{C3380CC4-5D6E-409C-BE32-E72D297353CC}">
                <c16:uniqueId val="{00000003-3392-4F3F-89E9-DED9AA260202}"/>
              </c:ext>
            </c:extLst>
          </c:dPt>
          <c:dPt>
            <c:idx val="3"/>
            <c:invertIfNegative val="0"/>
            <c:bubble3D val="0"/>
            <c:spPr>
              <a:pattFill prst="narVert">
                <a:fgClr>
                  <a:schemeClr val="accent1"/>
                </a:fgClr>
                <a:bgClr>
                  <a:schemeClr val="bg1"/>
                </a:bgClr>
              </a:pattFill>
            </c:spPr>
            <c:extLst>
              <c:ext xmlns:c16="http://schemas.microsoft.com/office/drawing/2014/chart" uri="{C3380CC4-5D6E-409C-BE32-E72D297353CC}">
                <c16:uniqueId val="{00000004-3392-4F3F-89E9-DED9AA260202}"/>
              </c:ext>
            </c:extLst>
          </c:dPt>
          <c:dPt>
            <c:idx val="4"/>
            <c:invertIfNegative val="0"/>
            <c:bubble3D val="0"/>
            <c:spPr>
              <a:pattFill prst="narVert">
                <a:fgClr>
                  <a:schemeClr val="accent1"/>
                </a:fgClr>
                <a:bgClr>
                  <a:schemeClr val="bg1"/>
                </a:bgClr>
              </a:pattFill>
            </c:spPr>
            <c:extLst>
              <c:ext xmlns:c16="http://schemas.microsoft.com/office/drawing/2014/chart" uri="{C3380CC4-5D6E-409C-BE32-E72D297353CC}">
                <c16:uniqueId val="{00000005-3392-4F3F-89E9-DED9AA260202}"/>
              </c:ext>
            </c:extLst>
          </c:dPt>
          <c:dPt>
            <c:idx val="5"/>
            <c:invertIfNegative val="0"/>
            <c:bubble3D val="0"/>
            <c:spPr>
              <a:solidFill>
                <a:schemeClr val="accent2"/>
              </a:solidFill>
            </c:spPr>
            <c:extLst>
              <c:ext xmlns:c16="http://schemas.microsoft.com/office/drawing/2014/chart" uri="{C3380CC4-5D6E-409C-BE32-E72D297353CC}">
                <c16:uniqueId val="{00000007-3392-4F3F-89E9-DED9AA260202}"/>
              </c:ext>
            </c:extLst>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'summ tables'!$M$2:$R$2</c:f>
              <c:strCache>
                <c:ptCount val="6"/>
                <c:pt idx="0">
                  <c:v>American Indian/Alaska Native</c:v>
                </c:pt>
                <c:pt idx="1">
                  <c:v>Asian</c:v>
                </c:pt>
                <c:pt idx="2">
                  <c:v>Black/African American</c:v>
                </c:pt>
                <c:pt idx="3">
                  <c:v>Hispanic/Latino</c:v>
                </c:pt>
                <c:pt idx="4">
                  <c:v>Pacific Islander/Native Hawaiian</c:v>
                </c:pt>
                <c:pt idx="5">
                  <c:v>White</c:v>
                </c:pt>
              </c:strCache>
            </c:strRef>
          </c:cat>
          <c:val>
            <c:numRef>
              <c:f>'summ tables'!$M$16:$R$16</c:f>
              <c:numCache>
                <c:formatCode>0%</c:formatCode>
                <c:ptCount val="6"/>
                <c:pt idx="0">
                  <c:v>0.72620446533490013</c:v>
                </c:pt>
                <c:pt idx="1">
                  <c:v>0.8166251556662516</c:v>
                </c:pt>
                <c:pt idx="2">
                  <c:v>0.70004723665564483</c:v>
                </c:pt>
                <c:pt idx="3">
                  <c:v>0.72776690584909765</c:v>
                </c:pt>
                <c:pt idx="4">
                  <c:v>0.68736141906873616</c:v>
                </c:pt>
                <c:pt idx="5">
                  <c:v>0.78629690048939638</c:v>
                </c:pt>
              </c:numCache>
            </c:numRef>
          </c:val>
          <c:extLst>
            <c:ext xmlns:c16="http://schemas.microsoft.com/office/drawing/2014/chart" uri="{C3380CC4-5D6E-409C-BE32-E72D297353CC}">
              <c16:uniqueId val="{00000008-3392-4F3F-89E9-DED9AA260202}"/>
            </c:ext>
          </c:extLst>
        </c:ser>
        <c:dLbls>
          <c:dLblPos val="outEnd"/>
          <c:showLegendKey val="0"/>
          <c:showVal val="1"/>
          <c:showCatName val="0"/>
          <c:showSerName val="0"/>
          <c:showPercent val="0"/>
          <c:showBubbleSize val="0"/>
        </c:dLbls>
        <c:gapWidth val="50"/>
        <c:axId val="207037184"/>
        <c:axId val="207038720"/>
      </c:barChart>
      <c:catAx>
        <c:axId val="207037184"/>
        <c:scaling>
          <c:orientation val="maxMin"/>
        </c:scaling>
        <c:delete val="0"/>
        <c:axPos val="l"/>
        <c:numFmt formatCode="General" sourceLinked="0"/>
        <c:majorTickMark val="out"/>
        <c:minorTickMark val="none"/>
        <c:tickLblPos val="nextTo"/>
        <c:crossAx val="207038720"/>
        <c:crosses val="autoZero"/>
        <c:auto val="1"/>
        <c:lblAlgn val="ctr"/>
        <c:lblOffset val="100"/>
        <c:noMultiLvlLbl val="0"/>
      </c:catAx>
      <c:valAx>
        <c:axId val="207038720"/>
        <c:scaling>
          <c:orientation val="minMax"/>
          <c:max val="1"/>
          <c:min val="0.5"/>
        </c:scaling>
        <c:delete val="1"/>
        <c:axPos val="t"/>
        <c:numFmt formatCode="0%" sourceLinked="1"/>
        <c:majorTickMark val="out"/>
        <c:minorTickMark val="none"/>
        <c:tickLblPos val="nextTo"/>
        <c:crossAx val="207037184"/>
        <c:crosses val="autoZero"/>
        <c:crossBetween val="between"/>
      </c:valAx>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drawing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s>
</file>

<file path=ppt/drawings/drawing1.xml><?xml version="1.0" encoding="utf-8"?>
<c:userShapes xmlns:c="http://schemas.openxmlformats.org/drawingml/2006/chart">
  <cdr:relSizeAnchor xmlns:cdr="http://schemas.openxmlformats.org/drawingml/2006/chartDrawing">
    <cdr:from>
      <cdr:x>0</cdr:x>
      <cdr:y>0.23119</cdr:y>
    </cdr:from>
    <cdr:to>
      <cdr:x>0.5</cdr:x>
      <cdr:y>0.34163</cdr:y>
    </cdr:to>
    <cdr:sp macro="" textlink="">
      <cdr:nvSpPr>
        <cdr:cNvPr id="2" name="Rectangle 1"/>
        <cdr:cNvSpPr/>
      </cdr:nvSpPr>
      <cdr:spPr>
        <a:xfrm xmlns:a="http://schemas.openxmlformats.org/drawingml/2006/main">
          <a:off x="0" y="1056978"/>
          <a:ext cx="2286000" cy="504954"/>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Overflow="clip" vert="horz"/>
        <a:lstStyle xmlns:a="http://schemas.openxmlformats.org/drawingml/2006/main"/>
        <a:p xmlns:a="http://schemas.openxmlformats.org/drawingml/2006/main">
          <a:pPr algn="l"/>
          <a:r>
            <a:rPr lang="en-US" sz="1400" b="1" baseline="0">
              <a:solidFill>
                <a:schemeClr val="tx1"/>
              </a:solidFill>
            </a:rPr>
            <a:t>Sex</a:t>
          </a:r>
        </a:p>
      </cdr:txBody>
    </cdr:sp>
  </cdr:relSizeAnchor>
  <cdr:relSizeAnchor xmlns:cdr="http://schemas.openxmlformats.org/drawingml/2006/chartDrawing">
    <cdr:from>
      <cdr:x>0</cdr:x>
      <cdr:y>0.37917</cdr:y>
    </cdr:from>
    <cdr:to>
      <cdr:x>0.27292</cdr:x>
      <cdr:y>0.52077</cdr:y>
    </cdr:to>
    <cdr:sp macro="" textlink="">
      <cdr:nvSpPr>
        <cdr:cNvPr id="3" name="Rectangle 2"/>
        <cdr:cNvSpPr/>
      </cdr:nvSpPr>
      <cdr:spPr>
        <a:xfrm xmlns:a="http://schemas.openxmlformats.org/drawingml/2006/main">
          <a:off x="0" y="1733565"/>
          <a:ext cx="1247775" cy="647391"/>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horz"/>
        <a:lstStyle xmlns:a="http://schemas.openxmlformats.org/drawingml/2006/main"/>
        <a:p xmlns:a="http://schemas.openxmlformats.org/drawingml/2006/main">
          <a:pPr algn="l"/>
          <a:r>
            <a:rPr lang="en-US" sz="1400" b="1">
              <a:solidFill>
                <a:schemeClr val="tx1"/>
              </a:solidFill>
            </a:rPr>
            <a:t>Race &amp; ethnicity</a:t>
          </a:r>
        </a:p>
      </cdr:txBody>
    </cdr:sp>
  </cdr:relSizeAnchor>
  <cdr:relSizeAnchor xmlns:cdr="http://schemas.openxmlformats.org/drawingml/2006/chartDrawing">
    <cdr:from>
      <cdr:x>0</cdr:x>
      <cdr:y>0.8103</cdr:y>
    </cdr:from>
    <cdr:to>
      <cdr:x>0.21458</cdr:x>
      <cdr:y>1</cdr:y>
    </cdr:to>
    <cdr:sp macro="" textlink="">
      <cdr:nvSpPr>
        <cdr:cNvPr id="4" name="Rectangle 3"/>
        <cdr:cNvSpPr/>
      </cdr:nvSpPr>
      <cdr:spPr>
        <a:xfrm xmlns:a="http://schemas.openxmlformats.org/drawingml/2006/main">
          <a:off x="0" y="3704692"/>
          <a:ext cx="981074" cy="86730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horz"/>
        <a:lstStyle xmlns:a="http://schemas.openxmlformats.org/drawingml/2006/main"/>
        <a:p xmlns:a="http://schemas.openxmlformats.org/drawingml/2006/main">
          <a:pPr algn="l"/>
          <a:r>
            <a:rPr lang="en-US" sz="1400" b="1">
              <a:solidFill>
                <a:schemeClr val="tx1"/>
              </a:solidFill>
            </a:rPr>
            <a:t>English speaking ability</a:t>
          </a:r>
          <a:endParaRPr lang="en-US" b="1">
            <a:solidFill>
              <a:schemeClr val="tx1"/>
            </a:solidFill>
          </a:endParaRPr>
        </a:p>
      </cdr:txBody>
    </cdr:sp>
  </cdr:relSizeAnchor>
  <cdr:relSizeAnchor xmlns:cdr="http://schemas.openxmlformats.org/drawingml/2006/chartDrawing">
    <cdr:from>
      <cdr:x>0.1675</cdr:x>
      <cdr:y>0.025</cdr:y>
    </cdr:from>
    <cdr:to>
      <cdr:x>0.2075</cdr:x>
      <cdr:y>0.08153</cdr:y>
    </cdr:to>
    <cdr:pic>
      <cdr:nvPicPr>
        <cdr:cNvPr id="5" name="Picture 4"/>
        <cdr:cNvPicPr/>
      </cdr:nvPicPr>
      <cdr:blipFill>
        <a:blip xmlns:a="http://schemas.openxmlformats.org/drawingml/2006/main" xmlns:r="http://schemas.openxmlformats.org/officeDocument/2006/relationships" r:embed="rId1" cstate="print">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765810" y="114300"/>
          <a:ext cx="182880" cy="258445"/>
        </a:xfrm>
        <a:prstGeom xmlns:a="http://schemas.openxmlformats.org/drawingml/2006/main" prst="rect">
          <a:avLst/>
        </a:prstGeom>
      </cdr:spPr>
    </cdr:pic>
  </cdr:relSizeAnchor>
  <cdr:relSizeAnchor xmlns:cdr="http://schemas.openxmlformats.org/drawingml/2006/chartDrawing">
    <cdr:from>
      <cdr:x>0.45903</cdr:x>
      <cdr:y>0.02472</cdr:y>
    </cdr:from>
    <cdr:to>
      <cdr:x>0.49903</cdr:x>
      <cdr:y>0.08125</cdr:y>
    </cdr:to>
    <cdr:pic>
      <cdr:nvPicPr>
        <cdr:cNvPr id="6" name="Picture 5"/>
        <cdr:cNvPicPr/>
      </cdr:nvPicPr>
      <cdr:blipFill>
        <a:blip xmlns:a="http://schemas.openxmlformats.org/drawingml/2006/main" xmlns:r="http://schemas.openxmlformats.org/officeDocument/2006/relationships" r:embed="rId2" cstate="print">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2098675" y="113030"/>
          <a:ext cx="182880" cy="258445"/>
        </a:xfrm>
        <a:prstGeom xmlns:a="http://schemas.openxmlformats.org/drawingml/2006/main" prst="rect">
          <a:avLst/>
        </a:prstGeom>
      </cdr:spPr>
    </cdr:pic>
  </cdr:relSizeAnchor>
  <cdr:relSizeAnchor xmlns:cdr="http://schemas.openxmlformats.org/drawingml/2006/chartDrawing">
    <cdr:from>
      <cdr:x>0.73403</cdr:x>
      <cdr:y>0.0225</cdr:y>
    </cdr:from>
    <cdr:to>
      <cdr:x>0.77403</cdr:x>
      <cdr:y>0.07917</cdr:y>
    </cdr:to>
    <cdr:pic>
      <cdr:nvPicPr>
        <cdr:cNvPr id="7" name="Picture 6"/>
        <cdr:cNvPicPr/>
      </cdr:nvPicPr>
      <cdr:blipFill>
        <a:blip xmlns:a="http://schemas.openxmlformats.org/drawingml/2006/main" xmlns:r="http://schemas.openxmlformats.org/officeDocument/2006/relationships" r:embed="rId3" cstate="print">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3355975" y="102870"/>
          <a:ext cx="182880" cy="259080"/>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2.18723E-7</cdr:x>
      <cdr:y>0.02103</cdr:y>
    </cdr:from>
    <cdr:to>
      <cdr:x>0.225</cdr:x>
      <cdr:y>0.13958</cdr:y>
    </cdr:to>
    <cdr:sp macro="" textlink="">
      <cdr:nvSpPr>
        <cdr:cNvPr id="2" name="Rectangle 1"/>
        <cdr:cNvSpPr/>
      </cdr:nvSpPr>
      <cdr:spPr>
        <a:xfrm xmlns:a="http://schemas.openxmlformats.org/drawingml/2006/main">
          <a:off x="1" y="104763"/>
          <a:ext cx="1028700" cy="590565"/>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horz" wrap="square">
          <a:noAutofit/>
        </a:bodyPr>
        <a:lstStyle xmlns:a="http://schemas.openxmlformats.org/drawingml/2006/main"/>
        <a:p xmlns:a="http://schemas.openxmlformats.org/drawingml/2006/main">
          <a:pPr algn="l"/>
          <a:r>
            <a:rPr lang="en-US" sz="1400" b="1">
              <a:solidFill>
                <a:schemeClr val="tx1"/>
              </a:solidFill>
            </a:rPr>
            <a:t>Family status</a:t>
          </a:r>
          <a:endParaRPr lang="en-US" sz="1200" b="1">
            <a:solidFill>
              <a:schemeClr val="tx1"/>
            </a:solidFill>
          </a:endParaRPr>
        </a:p>
      </cdr:txBody>
    </cdr:sp>
  </cdr:relSizeAnchor>
  <cdr:relSizeAnchor xmlns:cdr="http://schemas.openxmlformats.org/drawingml/2006/chartDrawing">
    <cdr:from>
      <cdr:x>0</cdr:x>
      <cdr:y>0.40344</cdr:y>
    </cdr:from>
    <cdr:to>
      <cdr:x>0.28542</cdr:x>
      <cdr:y>0.59656</cdr:y>
    </cdr:to>
    <cdr:sp macro="" textlink="">
      <cdr:nvSpPr>
        <cdr:cNvPr id="3" name="Rectangle 2"/>
        <cdr:cNvSpPr/>
      </cdr:nvSpPr>
      <cdr:spPr>
        <a:xfrm xmlns:a="http://schemas.openxmlformats.org/drawingml/2006/main">
          <a:off x="0" y="1495118"/>
          <a:ext cx="1304940" cy="715688"/>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horz" wrap="square">
          <a:noAutofit/>
        </a:bodyPr>
        <a:lstStyle xmlns:a="http://schemas.openxmlformats.org/drawingml/2006/main"/>
        <a:p xmlns:a="http://schemas.openxmlformats.org/drawingml/2006/main">
          <a:pPr algn="l"/>
          <a:r>
            <a:rPr lang="en-US" sz="1400" b="1" dirty="0">
              <a:solidFill>
                <a:schemeClr val="tx1"/>
              </a:solidFill>
            </a:rPr>
            <a:t>Employment status</a:t>
          </a:r>
        </a:p>
      </cdr:txBody>
    </cdr:sp>
  </cdr:relSizeAnchor>
  <cdr:relSizeAnchor xmlns:cdr="http://schemas.openxmlformats.org/drawingml/2006/chartDrawing">
    <cdr:from>
      <cdr:x>0</cdr:x>
      <cdr:y>0.76482</cdr:y>
    </cdr:from>
    <cdr:to>
      <cdr:x>0.28542</cdr:x>
      <cdr:y>1</cdr:y>
    </cdr:to>
    <cdr:sp macro="" textlink="">
      <cdr:nvSpPr>
        <cdr:cNvPr id="4" name="Rectangle 3"/>
        <cdr:cNvSpPr/>
      </cdr:nvSpPr>
      <cdr:spPr>
        <a:xfrm xmlns:a="http://schemas.openxmlformats.org/drawingml/2006/main">
          <a:off x="0" y="2834364"/>
          <a:ext cx="1304940" cy="871560"/>
        </a:xfrm>
        <a:prstGeom xmlns:a="http://schemas.openxmlformats.org/drawingml/2006/main" prst="rect">
          <a:avLst/>
        </a:prstGeom>
        <a:noFill xmlns:a="http://schemas.openxmlformats.org/drawingml/2006/main"/>
        <a:ln xmlns:a="http://schemas.openxmlformats.org/drawingml/2006/main">
          <a:noFill/>
        </a:ln>
        <a:effectLst xmlns:a="http://schemas.openxmlformats.org/drawingml/2006/main"/>
      </cdr:spPr>
      <cdr:style>
        <a:lnRef xmlns:a="http://schemas.openxmlformats.org/drawingml/2006/main" idx="1">
          <a:schemeClr val="accent1"/>
        </a:lnRef>
        <a:fillRef xmlns:a="http://schemas.openxmlformats.org/drawingml/2006/main" idx="3">
          <a:schemeClr val="accent1"/>
        </a:fillRef>
        <a:effectRef xmlns:a="http://schemas.openxmlformats.org/drawingml/2006/main" idx="2">
          <a:schemeClr val="accent1"/>
        </a:effectRef>
        <a:fontRef xmlns:a="http://schemas.openxmlformats.org/drawingml/2006/main" idx="minor">
          <a:schemeClr val="lt1"/>
        </a:fontRef>
      </cdr:style>
      <cdr:txBody>
        <a:bodyPr xmlns:a="http://schemas.openxmlformats.org/drawingml/2006/main" vert="horz" wrap="square">
          <a:noAutofit/>
        </a:bodyPr>
        <a:lstStyle xmlns:a="http://schemas.openxmlformats.org/drawingml/2006/main"/>
        <a:p xmlns:a="http://schemas.openxmlformats.org/drawingml/2006/main">
          <a:pPr algn="l"/>
          <a:r>
            <a:rPr lang="en-US" sz="1400" b="1" dirty="0">
              <a:solidFill>
                <a:schemeClr val="tx1"/>
              </a:solidFill>
            </a:rPr>
            <a:t>Personal income</a:t>
          </a:r>
          <a:endParaRPr lang="en-US" b="1" dirty="0">
            <a:solidFill>
              <a:schemeClr val="tx1"/>
            </a:solidFill>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9/10/2018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9/10/2018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dirty="0" smtClean="0"/>
              <a:t>Title slide</a:t>
            </a:r>
            <a:endParaRPr lang="en-US" dirty="0"/>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smtClean="0"/>
              <a:t>Subheading</a:t>
            </a:r>
            <a:endParaRPr lang="en-US" dirty="0"/>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dirty="0" smtClean="0"/>
              <a:t>Presenter(s)</a:t>
            </a:r>
            <a:br>
              <a:rPr lang="en-US" dirty="0" smtClean="0"/>
            </a:br>
            <a:r>
              <a:rPr lang="en-US" dirty="0" smtClean="0"/>
              <a:t>Month Day, Year</a:t>
            </a:r>
            <a:endParaRPr lang="en-US" dirty="0"/>
          </a:p>
        </p:txBody>
      </p:sp>
    </p:spTree>
    <p:extLst>
      <p:ext uri="{BB962C8B-B14F-4D97-AF65-F5344CB8AC3E}">
        <p14:creationId xmlns:p14="http://schemas.microsoft.com/office/powerpoint/2010/main" val="28546382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smtClean="0"/>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9/10/2018</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hasCustomPrompt="1"/>
          </p:nvPr>
        </p:nvSpPr>
        <p:spPr>
          <a:xfrm>
            <a:off x="628650" y="1476958"/>
            <a:ext cx="7886700" cy="611619"/>
          </a:xfrm>
          <a:prstGeom prst="rect">
            <a:avLst/>
          </a:prstGeom>
        </p:spPr>
        <p:txBody>
          <a:bodyPr/>
          <a:lstStyle>
            <a:lvl1pPr>
              <a:defRPr sz="3500" cap="all" baseline="0">
                <a:solidFill>
                  <a:srgbClr val="003764"/>
                </a:solidFill>
              </a:defRPr>
            </a:lvl1pPr>
          </a:lstStyle>
          <a:p>
            <a:r>
              <a:rPr lang="en-US" dirty="0" smtClean="0"/>
              <a:t>Final Slide</a:t>
            </a:r>
            <a:endParaRPr lang="en-US" dirty="0"/>
          </a:p>
        </p:txBody>
      </p:sp>
      <p:sp>
        <p:nvSpPr>
          <p:cNvPr id="7" name="Text Placeholder 6"/>
          <p:cNvSpPr>
            <a:spLocks noGrp="1"/>
          </p:cNvSpPr>
          <p:nvPr>
            <p:ph type="body" sz="quarter" idx="10" hasCustomPrompt="1"/>
          </p:nvPr>
        </p:nvSpPr>
        <p:spPr>
          <a:xfrm>
            <a:off x="628650" y="2265367"/>
            <a:ext cx="78867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smtClean="0"/>
              <a:t>Always use a Final Slide in order to include the Creative Commons footer language in the presentation.</a:t>
            </a:r>
            <a:br>
              <a:rPr lang="en-US" dirty="0" smtClean="0"/>
            </a:br>
            <a:r>
              <a:rPr lang="en-US" dirty="0" smtClean="0"/>
              <a:t>Ideas for the slide: Contact information; “Thank you;” “Questions?”</a:t>
            </a:r>
          </a:p>
        </p:txBody>
      </p:sp>
      <p:pic>
        <p:nvPicPr>
          <p:cNvPr id="14" name="Picture 13" descr="CC. Creative Commons license, attribution alone">
            <a:extLst>
              <a:ext uri="{FF2B5EF4-FFF2-40B4-BE49-F238E27FC236}">
                <a16:creationId xmlns:a16="http://schemas.microsoft.com/office/drawing/2014/main" id="{55C0BD8F-0D00-4252-96EA-53CD70683007}"/>
              </a:ext>
            </a:extLst>
          </p:cNvPr>
          <p:cNvPicPr>
            <a:picLocks noChangeAspect="1"/>
          </p:cNvPicPr>
          <p:nvPr userDrawn="1"/>
        </p:nvPicPr>
        <p:blipFill>
          <a:blip r:embed="rId4"/>
          <a:stretch>
            <a:fillRect/>
          </a:stretch>
        </p:blipFill>
        <p:spPr>
          <a:xfrm>
            <a:off x="628650" y="6399147"/>
            <a:ext cx="835224" cy="298730"/>
          </a:xfrm>
          <a:prstGeom prst="rect">
            <a:avLst/>
          </a:prstGeom>
        </p:spPr>
      </p:pic>
      <p:sp>
        <p:nvSpPr>
          <p:cNvPr id="10" name="TextBox 9">
            <a:extLst>
              <a:ext uri="{FF2B5EF4-FFF2-40B4-BE49-F238E27FC236}">
                <a16:creationId xmlns:a16="http://schemas.microsoft.com/office/drawing/2014/main" id="{AD9A014E-7345-4161-B6F8-70E7EA234759}"/>
              </a:ext>
            </a:extLst>
          </p:cNvPr>
          <p:cNvSpPr txBox="1"/>
          <p:nvPr userDrawn="1"/>
        </p:nvSpPr>
        <p:spPr>
          <a:xfrm>
            <a:off x="1454322" y="6445499"/>
            <a:ext cx="3784962" cy="207749"/>
          </a:xfrm>
          <a:prstGeom prst="rect">
            <a:avLst/>
          </a:prstGeom>
          <a:noFill/>
        </p:spPr>
        <p:txBody>
          <a:bodyPr wrap="square" rtlCol="0">
            <a:spAutoFit/>
          </a:bodyPr>
          <a:lstStyle/>
          <a:p>
            <a:r>
              <a:rPr lang="en-US" sz="750" i="1" dirty="0">
                <a:solidFill>
                  <a:schemeClr val="bg1">
                    <a:lumMod val="50000"/>
                  </a:schemeClr>
                </a:solidFill>
              </a:rPr>
              <a:t>Note: All material licensed under Creative Commons Attribution 4.0 International License.</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38084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smtClean="0"/>
              <a:t>Click to edit Master title style</a:t>
            </a:r>
            <a:endParaRPr lang="en-US" dirty="0"/>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9/10/2018</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smtClean="0"/>
              <a:t>Click to edit Master title style</a:t>
            </a:r>
            <a:endParaRPr lang="en-US" dirty="0"/>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smtClean="0"/>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9/10/2018</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smtClean="0"/>
              <a:t>Click to edit Master title style</a:t>
            </a:r>
            <a:endParaRPr lang="en-US" dirty="0"/>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9/10/2018</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smtClean="0"/>
              <a:t>Click to edit Master title style</a:t>
            </a:r>
            <a:endParaRPr lang="en-US" dirty="0"/>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smtClean="0"/>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smtClean="0"/>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9/10/2018</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smtClean="0"/>
              <a:t>Click to edit Master title style</a:t>
            </a:r>
            <a:endParaRPr lang="en-US" dirty="0"/>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9/10/2018</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9/10/2018</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smtClean="0"/>
              <a:t>Click to edit Master title style</a:t>
            </a:r>
            <a:endParaRPr lang="en-US" dirty="0"/>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smtClean="0"/>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9/10/2018</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smtClean="0"/>
              <a:t>Click to edit Master title style</a:t>
            </a:r>
            <a:endParaRPr lang="en-US" dirty="0"/>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smtClean="0"/>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9/10/2018</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1"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9888" y="4193628"/>
            <a:ext cx="8336975" cy="669316"/>
          </a:xfrm>
        </p:spPr>
        <p:txBody>
          <a:bodyPr/>
          <a:lstStyle/>
          <a:p>
            <a:r>
              <a:rPr lang="en-US" sz="4000" dirty="0" smtClean="0"/>
              <a:t>Deep Dive into Quantitative Data</a:t>
            </a:r>
            <a:endParaRPr lang="en-US" sz="4000" dirty="0"/>
          </a:p>
        </p:txBody>
      </p:sp>
      <p:sp>
        <p:nvSpPr>
          <p:cNvPr id="6" name="Text Placeholder 5"/>
          <p:cNvSpPr>
            <a:spLocks noGrp="1"/>
          </p:cNvSpPr>
          <p:nvPr>
            <p:ph type="body" sz="quarter" idx="10"/>
          </p:nvPr>
        </p:nvSpPr>
        <p:spPr>
          <a:xfrm>
            <a:off x="369888" y="5769402"/>
            <a:ext cx="5421312" cy="758825"/>
          </a:xfrm>
        </p:spPr>
        <p:txBody>
          <a:bodyPr/>
          <a:lstStyle/>
          <a:p>
            <a:r>
              <a:rPr lang="en-US" dirty="0" smtClean="0"/>
              <a:t>Devin DuPree, SBCTC Policy Research Associate</a:t>
            </a:r>
          </a:p>
          <a:p>
            <a:r>
              <a:rPr lang="en-US" dirty="0" smtClean="0"/>
              <a:t>August 22, 2018</a:t>
            </a:r>
            <a:endParaRPr lang="en-US" dirty="0"/>
          </a:p>
        </p:txBody>
      </p:sp>
    </p:spTree>
    <p:extLst>
      <p:ext uri="{BB962C8B-B14F-4D97-AF65-F5344CB8AC3E}">
        <p14:creationId xmlns:p14="http://schemas.microsoft.com/office/powerpoint/2010/main" val="32837834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students finish a course</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10</a:t>
            </a:fld>
            <a:endParaRPr lang="en-US" dirty="0"/>
          </a:p>
        </p:txBody>
      </p:sp>
      <p:graphicFrame>
        <p:nvGraphicFramePr>
          <p:cNvPr id="7" name="Content Placeholder 6" descr="Chart comparing course completion rates in commonly numbered Math 141 courses by race/ethnicity in terms of percent completing with at least a 2.0 grade.  Historically underserved students of color had lower course completion rates than other students (White or Asian students):&#10;&#10;American Indian or Alaska Native: 62 percent.&#10;Asian: 74 percent.&#10;Black or African American: 60 percent.&#10;Hispanic or Latino: 63 percent.&#10;Native Hawaiian or Other Pacific Islander: 62 percent.&#10;White: 72 percent. " title="Math 141 completion rates by race/ethnicity"/>
          <p:cNvGraphicFramePr>
            <a:graphicFrameLocks noGrp="1"/>
          </p:cNvGraphicFramePr>
          <p:nvPr>
            <p:ph idx="1"/>
            <p:extLst>
              <p:ext uri="{D42A27DB-BD31-4B8C-83A1-F6EECF244321}">
                <p14:modId xmlns:p14="http://schemas.microsoft.com/office/powerpoint/2010/main" val="3063731325"/>
              </p:ext>
            </p:extLst>
          </p:nvPr>
        </p:nvGraphicFramePr>
        <p:xfrm>
          <a:off x="536285" y="2163565"/>
          <a:ext cx="8337550" cy="3200400"/>
        </p:xfrm>
        <a:graphic>
          <a:graphicData uri="http://schemas.openxmlformats.org/drawingml/2006/chart">
            <c:chart xmlns:c="http://schemas.openxmlformats.org/drawingml/2006/chart" xmlns:r="http://schemas.openxmlformats.org/officeDocument/2006/relationships" r:id="rId2"/>
          </a:graphicData>
        </a:graphic>
      </p:graphicFrame>
      <p:sp>
        <p:nvSpPr>
          <p:cNvPr id="5" name="Content Placeholder 2"/>
          <p:cNvSpPr txBox="1">
            <a:spLocks/>
          </p:cNvSpPr>
          <p:nvPr/>
        </p:nvSpPr>
        <p:spPr>
          <a:xfrm>
            <a:off x="536860" y="5363965"/>
            <a:ext cx="8336975" cy="96409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76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76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76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smtClean="0"/>
              <a:t>The gaps in college program outcomes are similar to gaps in college course outcomes.</a:t>
            </a:r>
          </a:p>
        </p:txBody>
      </p:sp>
    </p:spTree>
    <p:extLst>
      <p:ext uri="{BB962C8B-B14F-4D97-AF65-F5344CB8AC3E}">
        <p14:creationId xmlns:p14="http://schemas.microsoft.com/office/powerpoint/2010/main" val="3121827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students finish a course</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11</a:t>
            </a:fld>
            <a:endParaRPr lang="en-US" dirty="0"/>
          </a:p>
        </p:txBody>
      </p:sp>
      <p:graphicFrame>
        <p:nvGraphicFramePr>
          <p:cNvPr id="6" name="Content Placeholder 5" descr="Chart comparing course completion rates in commonly numbered Psychology 100 courses by race/ethnicity in terms of percent completing with at least a 2.0 grade.  Historically underserved students of color had lower course completion rates than other students (White or Asian students):&#10;&#10;American Indian or Alaska Native: 73 percent.&#10;Asian: 82 percent.&#10;Black or African American: 70 percent.&#10;Hispanic or Latino: 73 percent.&#10;Native Hawaiian or Other Pacific Islander: 69 percent.&#10;White: 79 percent. " title="Psychology 100 completion rates by race/ethnicity"/>
          <p:cNvGraphicFramePr>
            <a:graphicFrameLocks noGrp="1"/>
          </p:cNvGraphicFramePr>
          <p:nvPr>
            <p:ph idx="1"/>
            <p:extLst>
              <p:ext uri="{D42A27DB-BD31-4B8C-83A1-F6EECF244321}">
                <p14:modId xmlns:p14="http://schemas.microsoft.com/office/powerpoint/2010/main" val="660325010"/>
              </p:ext>
            </p:extLst>
          </p:nvPr>
        </p:nvGraphicFramePr>
        <p:xfrm>
          <a:off x="536285" y="2163565"/>
          <a:ext cx="8337550" cy="3200400"/>
        </p:xfrm>
        <a:graphic>
          <a:graphicData uri="http://schemas.openxmlformats.org/drawingml/2006/chart">
            <c:chart xmlns:c="http://schemas.openxmlformats.org/drawingml/2006/chart" xmlns:r="http://schemas.openxmlformats.org/officeDocument/2006/relationships" r:id="rId2"/>
          </a:graphicData>
        </a:graphic>
      </p:graphicFrame>
      <p:sp>
        <p:nvSpPr>
          <p:cNvPr id="5" name="Content Placeholder 2"/>
          <p:cNvSpPr txBox="1">
            <a:spLocks/>
          </p:cNvSpPr>
          <p:nvPr/>
        </p:nvSpPr>
        <p:spPr>
          <a:xfrm>
            <a:off x="536860" y="5363965"/>
            <a:ext cx="8336975" cy="96409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76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76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76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smtClean="0"/>
              <a:t>The gaps in college program outcomes are similar to gaps in college course outcomes.</a:t>
            </a:r>
          </a:p>
        </p:txBody>
      </p:sp>
    </p:spTree>
    <p:extLst>
      <p:ext uri="{BB962C8B-B14F-4D97-AF65-F5344CB8AC3E}">
        <p14:creationId xmlns:p14="http://schemas.microsoft.com/office/powerpoint/2010/main" val="34178778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students finish a course</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12</a:t>
            </a:fld>
            <a:endParaRPr lang="en-US" dirty="0"/>
          </a:p>
        </p:txBody>
      </p:sp>
      <p:graphicFrame>
        <p:nvGraphicFramePr>
          <p:cNvPr id="6" name="Content Placeholder 5" descr="Chart showing the gap in course completion rates between historically underserved students of color and other students for the highest enrolled commonly numbered courses in the system (only including one top enrolled course for any subject area).  For each course, historically underserved students of color were less likely to complete the course with at least a 2.0 grade compared to other students.&#10;&#10;Accounting 201: gap of 11 percent&#10;Art 100: gap of 8 percent&#10;Biology 160: gap of 8 percent&#10;Business 101: gap of 8 percent&#10;Chemistry 121: gap of 6 percent&#10;Communication Studies 220: gap of 4 percent&#10;Economics 201: gap of 11 percent&#10;English 101: gap of 8 percent&#10;History 146: gap of 14 percent&#10;Math 141: gap of 11 percent&#10;Nutrition 101: gap of 9 percent&#10;Philosophy 101: gap of 11 percent&#10;Political Science 202: gap of 7 percent&#10;Psychology 100: gap of 7 percent&#10;Sociology 101: gap of 7 percent&#10;Spanish 121: gap of 3 percent&#10;&#10;" title="Gap in course completion rates for highest enrolled commonly numbered courses"/>
          <p:cNvGraphicFramePr>
            <a:graphicFrameLocks noGrp="1"/>
          </p:cNvGraphicFramePr>
          <p:nvPr>
            <p:ph idx="1"/>
            <p:extLst>
              <p:ext uri="{D42A27DB-BD31-4B8C-83A1-F6EECF244321}">
                <p14:modId xmlns:p14="http://schemas.microsoft.com/office/powerpoint/2010/main" val="2456820019"/>
              </p:ext>
            </p:extLst>
          </p:nvPr>
        </p:nvGraphicFramePr>
        <p:xfrm>
          <a:off x="864633" y="2186609"/>
          <a:ext cx="5615680" cy="4297317"/>
        </p:xfrm>
        <a:graphic>
          <a:graphicData uri="http://schemas.openxmlformats.org/drawingml/2006/chart">
            <c:chart xmlns:c="http://schemas.openxmlformats.org/drawingml/2006/chart" xmlns:r="http://schemas.openxmlformats.org/officeDocument/2006/relationships" r:id="rId2"/>
          </a:graphicData>
        </a:graphic>
      </p:graphicFrame>
      <p:sp>
        <p:nvSpPr>
          <p:cNvPr id="5" name="Content Placeholder 2"/>
          <p:cNvSpPr txBox="1">
            <a:spLocks/>
          </p:cNvSpPr>
          <p:nvPr/>
        </p:nvSpPr>
        <p:spPr>
          <a:xfrm>
            <a:off x="6480313" y="3462205"/>
            <a:ext cx="2393522" cy="174612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76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76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76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smtClean="0"/>
              <a:t>The gaps in college program outcomes are similar to gaps in college course outcomes.</a:t>
            </a:r>
          </a:p>
        </p:txBody>
      </p:sp>
    </p:spTree>
    <p:extLst>
      <p:ext uri="{BB962C8B-B14F-4D97-AF65-F5344CB8AC3E}">
        <p14:creationId xmlns:p14="http://schemas.microsoft.com/office/powerpoint/2010/main" val="33024055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3263122"/>
            <a:ext cx="8336975" cy="797070"/>
          </a:xfrm>
        </p:spPr>
        <p:txBody>
          <a:bodyPr/>
          <a:lstStyle/>
          <a:p>
            <a:r>
              <a:rPr lang="en-US" sz="3200" dirty="0" smtClean="0"/>
              <a:t>How does SBCTC plan to collect the quantitative data around this intervention?</a:t>
            </a:r>
            <a:endParaRPr lang="en-US" sz="3200"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13</a:t>
            </a:fld>
            <a:endParaRPr lang="en-US" dirty="0"/>
          </a:p>
        </p:txBody>
      </p:sp>
    </p:spTree>
    <p:extLst>
      <p:ext uri="{BB962C8B-B14F-4D97-AF65-F5344CB8AC3E}">
        <p14:creationId xmlns:p14="http://schemas.microsoft.com/office/powerpoint/2010/main" val="1669976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Plan</a:t>
            </a:r>
            <a:endParaRPr lang="en-US" dirty="0"/>
          </a:p>
        </p:txBody>
      </p:sp>
      <p:sp>
        <p:nvSpPr>
          <p:cNvPr id="3" name="Content Placeholder 2"/>
          <p:cNvSpPr>
            <a:spLocks noGrp="1"/>
          </p:cNvSpPr>
          <p:nvPr>
            <p:ph idx="1"/>
          </p:nvPr>
        </p:nvSpPr>
        <p:spPr/>
        <p:txBody>
          <a:bodyPr/>
          <a:lstStyle/>
          <a:p>
            <a:r>
              <a:rPr lang="en-US" dirty="0" smtClean="0"/>
              <a:t>Will collect which courses/item numbers the intervention is being implemented in</a:t>
            </a:r>
          </a:p>
          <a:p>
            <a:r>
              <a:rPr lang="en-US" dirty="0" smtClean="0"/>
              <a:t>Will track course grades/completion rates for the same courses taught by the same faculty before and after the intervention – will only report in aggregate</a:t>
            </a:r>
          </a:p>
          <a:p>
            <a:r>
              <a:rPr lang="en-US" dirty="0" smtClean="0"/>
              <a:t>Will check for confounding variables in student characteristics</a:t>
            </a:r>
          </a:p>
          <a:p>
            <a:r>
              <a:rPr lang="en-US" dirty="0" smtClean="0"/>
              <a:t>With time, expect to have larger sample and can check longer term student outcomes </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14</a:t>
            </a:fld>
            <a:endParaRPr lang="en-US" dirty="0"/>
          </a:p>
        </p:txBody>
      </p:sp>
    </p:spTree>
    <p:extLst>
      <p:ext uri="{BB962C8B-B14F-4D97-AF65-F5344CB8AC3E}">
        <p14:creationId xmlns:p14="http://schemas.microsoft.com/office/powerpoint/2010/main" val="34450181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3263122"/>
            <a:ext cx="8336975" cy="797070"/>
          </a:xfrm>
        </p:spPr>
        <p:txBody>
          <a:bodyPr/>
          <a:lstStyle/>
          <a:p>
            <a:r>
              <a:rPr lang="en-US" sz="3200" dirty="0" smtClean="0"/>
              <a:t>What might the data tell us?</a:t>
            </a:r>
            <a:br>
              <a:rPr lang="en-US" sz="3200" dirty="0" smtClean="0"/>
            </a:br>
            <a:r>
              <a:rPr lang="en-US" sz="3200" dirty="0" smtClean="0"/>
              <a:t>What will the data not tell us?</a:t>
            </a:r>
            <a:endParaRPr lang="en-US" sz="3200"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15</a:t>
            </a:fld>
            <a:endParaRPr lang="en-US" dirty="0"/>
          </a:p>
        </p:txBody>
      </p:sp>
    </p:spTree>
    <p:extLst>
      <p:ext uri="{BB962C8B-B14F-4D97-AF65-F5344CB8AC3E}">
        <p14:creationId xmlns:p14="http://schemas.microsoft.com/office/powerpoint/2010/main" val="4870765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might the data tell us?</a:t>
            </a:r>
            <a:endParaRPr lang="en-US" dirty="0"/>
          </a:p>
        </p:txBody>
      </p:sp>
      <p:sp>
        <p:nvSpPr>
          <p:cNvPr id="3" name="Content Placeholder 2"/>
          <p:cNvSpPr>
            <a:spLocks noGrp="1"/>
          </p:cNvSpPr>
          <p:nvPr>
            <p:ph idx="1"/>
          </p:nvPr>
        </p:nvSpPr>
        <p:spPr/>
        <p:txBody>
          <a:bodyPr/>
          <a:lstStyle/>
          <a:p>
            <a:pPr marL="0" indent="0">
              <a:buNone/>
            </a:pPr>
            <a:r>
              <a:rPr lang="en-US" dirty="0" smtClean="0"/>
              <a:t>Hope to be able to say something like…</a:t>
            </a:r>
          </a:p>
          <a:p>
            <a:pPr marL="0" indent="0">
              <a:buNone/>
            </a:pPr>
            <a:r>
              <a:rPr lang="en-US" dirty="0" smtClean="0"/>
              <a:t>“after implementing the revised assignments in these classes, students were XX% more likely to successfully complete the course, they persisted to complete an additional XX credits on average, and were XX% more likely to finish their program or transfer to a four-year institution.  For students in these courses, the equity gaps in outcomes were closed by XX%.”</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16</a:t>
            </a:fld>
            <a:endParaRPr lang="en-US" dirty="0"/>
          </a:p>
        </p:txBody>
      </p:sp>
    </p:spTree>
    <p:extLst>
      <p:ext uri="{BB962C8B-B14F-4D97-AF65-F5344CB8AC3E}">
        <p14:creationId xmlns:p14="http://schemas.microsoft.com/office/powerpoint/2010/main" val="19769527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3160075"/>
            <a:ext cx="8336975" cy="797070"/>
          </a:xfrm>
        </p:spPr>
        <p:txBody>
          <a:bodyPr/>
          <a:lstStyle/>
          <a:p>
            <a:r>
              <a:rPr lang="en-US" dirty="0" smtClean="0"/>
              <a:t>What will the data not tell us?</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17</a:t>
            </a:fld>
            <a:endParaRPr lang="en-US" dirty="0"/>
          </a:p>
        </p:txBody>
      </p:sp>
    </p:spTree>
    <p:extLst>
      <p:ext uri="{BB962C8B-B14F-4D97-AF65-F5344CB8AC3E}">
        <p14:creationId xmlns:p14="http://schemas.microsoft.com/office/powerpoint/2010/main" val="17752746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3263122"/>
            <a:ext cx="8336975" cy="797070"/>
          </a:xfrm>
        </p:spPr>
        <p:txBody>
          <a:bodyPr/>
          <a:lstStyle/>
          <a:p>
            <a:r>
              <a:rPr lang="en-US" sz="3200" dirty="0" smtClean="0"/>
              <a:t>What would be the impact if we did close equity gaps and overall completion rates?</a:t>
            </a:r>
            <a:endParaRPr lang="en-US" sz="3200"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18</a:t>
            </a:fld>
            <a:endParaRPr lang="en-US" dirty="0"/>
          </a:p>
        </p:txBody>
      </p:sp>
    </p:spTree>
    <p:extLst>
      <p:ext uri="{BB962C8B-B14F-4D97-AF65-F5344CB8AC3E}">
        <p14:creationId xmlns:p14="http://schemas.microsoft.com/office/powerpoint/2010/main" val="30630126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Text Placeholder 2"/>
          <p:cNvSpPr>
            <a:spLocks noGrp="1"/>
          </p:cNvSpPr>
          <p:nvPr>
            <p:ph type="body" sz="quarter" idx="10"/>
          </p:nvPr>
        </p:nvSpPr>
        <p:spPr/>
        <p:txBody>
          <a:bodyPr/>
          <a:lstStyle/>
          <a:p>
            <a:pPr marL="0" indent="0">
              <a:buNone/>
            </a:pPr>
            <a:endParaRPr lang="en-US" dirty="0"/>
          </a:p>
          <a:p>
            <a:pPr marL="0" indent="0">
              <a:buNone/>
            </a:pPr>
            <a:endParaRPr lang="en-US" dirty="0" smtClean="0"/>
          </a:p>
          <a:p>
            <a:pPr marL="0" indent="0">
              <a:buNone/>
            </a:pPr>
            <a:r>
              <a:rPr lang="en-US" dirty="0" smtClean="0"/>
              <a:t>Devin DuPree, SBCTC Policy Research Associate</a:t>
            </a:r>
          </a:p>
          <a:p>
            <a:pPr marL="0" indent="0">
              <a:buNone/>
            </a:pPr>
            <a:r>
              <a:rPr lang="en-US" dirty="0" smtClean="0"/>
              <a:t>ddupree@sbctc.edu</a:t>
            </a:r>
          </a:p>
          <a:p>
            <a:pPr marL="0" indent="0">
              <a:buNone/>
            </a:pPr>
            <a:r>
              <a:rPr lang="en-US" dirty="0" smtClean="0"/>
              <a:t>360-704-4384</a:t>
            </a:r>
            <a:endParaRPr lang="en-US" dirty="0"/>
          </a:p>
        </p:txBody>
      </p:sp>
    </p:spTree>
    <p:extLst>
      <p:ext uri="{BB962C8B-B14F-4D97-AF65-F5344CB8AC3E}">
        <p14:creationId xmlns:p14="http://schemas.microsoft.com/office/powerpoint/2010/main" val="4188286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3263122"/>
            <a:ext cx="8336975" cy="797070"/>
          </a:xfrm>
        </p:spPr>
        <p:txBody>
          <a:bodyPr/>
          <a:lstStyle/>
          <a:p>
            <a:r>
              <a:rPr lang="en-US" sz="3200" dirty="0" smtClean="0"/>
              <a:t>What relevant data shows the need for more equitable assignments?</a:t>
            </a:r>
            <a:endParaRPr lang="en-US" sz="3200"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2</a:t>
            </a:fld>
            <a:endParaRPr lang="en-US" dirty="0"/>
          </a:p>
        </p:txBody>
      </p:sp>
    </p:spTree>
    <p:extLst>
      <p:ext uri="{BB962C8B-B14F-4D97-AF65-F5344CB8AC3E}">
        <p14:creationId xmlns:p14="http://schemas.microsoft.com/office/powerpoint/2010/main" val="2505775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College Attainment in Washington State</a:t>
            </a:r>
            <a:endParaRPr lang="en-US" sz="3200"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3</a:t>
            </a:fld>
            <a:endParaRPr lang="en-US" dirty="0"/>
          </a:p>
        </p:txBody>
      </p:sp>
      <p:graphicFrame>
        <p:nvGraphicFramePr>
          <p:cNvPr id="5" name="Chart 4" descr="Chart showing relative rates of college attainment in Washington State by sex, race/ethnicity, and English speaking ability.  Attainment rates are shown in terms of how many out of ten people have a college degree, some college, or no college.&#10;&#10;All Washington 25-44 year olds: 5 have a college degree, 2 some college, 3 no college.&#10;&#10;By sex:&#10;Female: 5 college degree, 2 some college, 3 no college.&#10;Male: 4 college degree, 2 some college, 4 no degree.&#10;&#10;By race/ethnicity:&#10;American Indian or Alaska Native: 2 college degree, 3 some college, 5 no college.&#10;Asian: 7 college degree, 1 some college, 2 no college.&#10;Black or African American: 3 college degree, 3 some college, 4 no college.&#10;Hispanic or Latino: 2 college degree, 2 some college, 6 no college.&#10;Native Hawaiian or Pacific Islander: 2 college degree, 3 some college, 5 no college.&#10;Some other race: 6 college degree, 1 some college, 3 no college.&#10;Two or more races: 4 college degree, 3 some college, 3 no college.&#10;White: 5 college degree, 2 some college, 3 no college.&#10;&#10;by English speaking ability:&#10;Speaks only English: 5 college degree, 2 some college, 3 no college.&#10;Speaks English &quot;very well&quot;: 5 college degree, 2 some college, 3 no college. &#10;Speaks English less than &quot;very well&quot;: 2 college degree, 1 some college, 7 no college." title="College Attainment in Washington State (chart 1)"/>
          <p:cNvGraphicFramePr/>
          <p:nvPr>
            <p:extLst>
              <p:ext uri="{D42A27DB-BD31-4B8C-83A1-F6EECF244321}">
                <p14:modId xmlns:p14="http://schemas.microsoft.com/office/powerpoint/2010/main" val="637719762"/>
              </p:ext>
            </p:extLst>
          </p:nvPr>
        </p:nvGraphicFramePr>
        <p:xfrm>
          <a:off x="1242392" y="2030700"/>
          <a:ext cx="45720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2"/>
          <p:cNvSpPr txBox="1">
            <a:spLocks/>
          </p:cNvSpPr>
          <p:nvPr/>
        </p:nvSpPr>
        <p:spPr>
          <a:xfrm>
            <a:off x="6360897" y="3309730"/>
            <a:ext cx="2512937" cy="141135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76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76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76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smtClean="0"/>
              <a:t>There are large gaps in postsecondary attainment in Washington state.</a:t>
            </a:r>
          </a:p>
        </p:txBody>
      </p:sp>
    </p:spTree>
    <p:extLst>
      <p:ext uri="{BB962C8B-B14F-4D97-AF65-F5344CB8AC3E}">
        <p14:creationId xmlns:p14="http://schemas.microsoft.com/office/powerpoint/2010/main" val="2754274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College Attainment in Washington State</a:t>
            </a:r>
            <a:endParaRPr lang="en-US" sz="3200"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4</a:t>
            </a:fld>
            <a:endParaRPr lang="en-US" dirty="0"/>
          </a:p>
        </p:txBody>
      </p:sp>
      <p:graphicFrame>
        <p:nvGraphicFramePr>
          <p:cNvPr id="7" name="Chart 6" descr="Chart showing relative rates of college attainment in Washington State by family status, employment status, and personal income.  Attainment rates are shown in terms of how many out of ten people have a college degree, some college, or no college.&#10;&#10;All Washington 25-44 year olds: 5 have a college degree, 2 some college, 3 no college.&#10;&#10;By family status:&#10;Couple with children: 5 college degree, 2 some college, 3 no college.&#10;Couple without children: 5 college degree, 2 some college, 3 no college.&#10;Single with children: 3 college degree, 3 some college, 4 no college.&#10;Single without children: 5 college degree, 2 some college, 3 no college.&#10;&#10;By employment status:&#10;Employed: 5 college degree, 2 some college, 3 no college.&#10;Unemployed: 3 college degree, 3 some college, 4 no college.&#10;Not in labor force: 3 college degree, 3 some college, 4 no college.&#10;&#10;by personal income:&#10;less than $25,000 a year: 3 college degree, 3 some college, 4 no college.&#10;$25,001 - $50,000 a year: 4 college degree, 3 some college, 3 no college.&#10;$50,001 - $75,000 a year: 6 college degree, 2 some college, 2 no college.&#10;$75,001 - $100,000 a year: 7 college degree, 2 some college, 1 no college.&#10;more than $100,000 a year: 8 college degree, 1 some college, 1 no college." title="College Attainment in Washington State (chart 2)"/>
          <p:cNvGraphicFramePr/>
          <p:nvPr>
            <p:extLst>
              <p:ext uri="{D42A27DB-BD31-4B8C-83A1-F6EECF244321}">
                <p14:modId xmlns:p14="http://schemas.microsoft.com/office/powerpoint/2010/main" val="3254640757"/>
              </p:ext>
            </p:extLst>
          </p:nvPr>
        </p:nvGraphicFramePr>
        <p:xfrm>
          <a:off x="1073427" y="2347006"/>
          <a:ext cx="4572000" cy="3487263"/>
        </p:xfrm>
        <a:graphic>
          <a:graphicData uri="http://schemas.openxmlformats.org/drawingml/2006/chart">
            <c:chart xmlns:c="http://schemas.openxmlformats.org/drawingml/2006/chart" xmlns:r="http://schemas.openxmlformats.org/officeDocument/2006/relationships" r:id="rId2"/>
          </a:graphicData>
        </a:graphic>
      </p:graphicFrame>
      <p:sp>
        <p:nvSpPr>
          <p:cNvPr id="5" name="Content Placeholder 2"/>
          <p:cNvSpPr txBox="1">
            <a:spLocks/>
          </p:cNvSpPr>
          <p:nvPr/>
        </p:nvSpPr>
        <p:spPr>
          <a:xfrm>
            <a:off x="6360897" y="3031435"/>
            <a:ext cx="2512937" cy="182879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76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76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76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smtClean="0"/>
              <a:t>The large gaps in postsecondary attainment are related to family status, employment, and income</a:t>
            </a:r>
          </a:p>
        </p:txBody>
      </p:sp>
    </p:spTree>
    <p:extLst>
      <p:ext uri="{BB962C8B-B14F-4D97-AF65-F5344CB8AC3E}">
        <p14:creationId xmlns:p14="http://schemas.microsoft.com/office/powerpoint/2010/main" val="1712784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students leave the CTC System</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5</a:t>
            </a:fld>
            <a:endParaRPr lang="en-US" dirty="0"/>
          </a:p>
        </p:txBody>
      </p:sp>
      <p:graphicFrame>
        <p:nvGraphicFramePr>
          <p:cNvPr id="5" name="Content Placeholder 4" descr="Chart comparing outcomes for historically underserved students of color and other students in the year after they leave the CTC system.  Shows the percent who completed a postsecondary credential, the percent who transferred to a four-year insitution without a credential,  and the percent who were employed with a salary of at least $30,000 a year.&#10;&#10;For historically undererved students of color, 29 percent left with a credential, another 10 percent transferred without a credential, and another 14 percent were employed for at least $30,000 a year, leaving 47 percent not meeting any of those outcomes.&#10;&#10;For other students, 37 percent left with a credential, another 12 percent transferred without a credential, and another 14 percent were employed for at least $30,000 a year, leaving 37 percent not meeting any of those outcomes. " title="Exiting Student Comparison (employed for $30,000)"/>
          <p:cNvGraphicFramePr>
            <a:graphicFrameLocks noGrp="1"/>
          </p:cNvGraphicFramePr>
          <p:nvPr>
            <p:ph idx="1"/>
            <p:extLst>
              <p:ext uri="{D42A27DB-BD31-4B8C-83A1-F6EECF244321}">
                <p14:modId xmlns:p14="http://schemas.microsoft.com/office/powerpoint/2010/main" val="2804359586"/>
              </p:ext>
            </p:extLst>
          </p:nvPr>
        </p:nvGraphicFramePr>
        <p:xfrm>
          <a:off x="536575" y="2166729"/>
          <a:ext cx="8337550" cy="3197236"/>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2"/>
          <p:cNvSpPr txBox="1">
            <a:spLocks/>
          </p:cNvSpPr>
          <p:nvPr/>
        </p:nvSpPr>
        <p:spPr>
          <a:xfrm>
            <a:off x="536860" y="5363965"/>
            <a:ext cx="8336975" cy="96409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76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76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76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smtClean="0"/>
              <a:t>Historically underserved students of color are more likely to leave the CTC system without completing a postsecondary credential, transferring to a four-year institution, or being employed for at least $30,000 a year.</a:t>
            </a:r>
          </a:p>
        </p:txBody>
      </p:sp>
    </p:spTree>
    <p:extLst>
      <p:ext uri="{BB962C8B-B14F-4D97-AF65-F5344CB8AC3E}">
        <p14:creationId xmlns:p14="http://schemas.microsoft.com/office/powerpoint/2010/main" val="6185820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students leave the CTC System</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6</a:t>
            </a:fld>
            <a:endParaRPr lang="en-US" dirty="0"/>
          </a:p>
        </p:txBody>
      </p:sp>
      <p:graphicFrame>
        <p:nvGraphicFramePr>
          <p:cNvPr id="5" name="Content Placeholder 4" descr="Chart comparing outcomes for historically underserved students of color and other students in the year after they leave the CTC system.  Shows the percent who completed a postsecondary credential, the percent who transferred to a four-year insitution without a credential,  and the percent who were employed with a salary of at least $40,000 a year.&#10;&#10;For historically undererved students of color, 29 percent left with a credential, another 10 percent transferred without a credential, and another 8 percent were employed for at least $40,000 a year, leaving 54 percent not meeting any of those outcomes.&#10;&#10;For other students, 37 percent left with a credential, another 12 percent transferred without a credential, and another 9 percent were employed for at least $40,000 a year, leaving 42 percent not meeting any of those outcomes." title="Exiting Student Comparison (employed for $40,000)"/>
          <p:cNvGraphicFramePr>
            <a:graphicFrameLocks noGrp="1"/>
          </p:cNvGraphicFramePr>
          <p:nvPr>
            <p:ph idx="1"/>
            <p:extLst>
              <p:ext uri="{D42A27DB-BD31-4B8C-83A1-F6EECF244321}">
                <p14:modId xmlns:p14="http://schemas.microsoft.com/office/powerpoint/2010/main" val="1912783247"/>
              </p:ext>
            </p:extLst>
          </p:nvPr>
        </p:nvGraphicFramePr>
        <p:xfrm>
          <a:off x="536860" y="2163565"/>
          <a:ext cx="8337550" cy="3200400"/>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2"/>
          <p:cNvSpPr txBox="1">
            <a:spLocks/>
          </p:cNvSpPr>
          <p:nvPr/>
        </p:nvSpPr>
        <p:spPr>
          <a:xfrm>
            <a:off x="536860" y="5363965"/>
            <a:ext cx="8336975" cy="96409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76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76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76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smtClean="0"/>
              <a:t>Historically underserved students of color are even more likely to leave the CTC system without completing a postsecondary credential, transferring to a four-year institution, or being employed for at least $40,000 a year.</a:t>
            </a:r>
          </a:p>
        </p:txBody>
      </p:sp>
    </p:spTree>
    <p:extLst>
      <p:ext uri="{BB962C8B-B14F-4D97-AF65-F5344CB8AC3E}">
        <p14:creationId xmlns:p14="http://schemas.microsoft.com/office/powerpoint/2010/main" val="41322935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students leave the CTC System</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7</a:t>
            </a:fld>
            <a:endParaRPr lang="en-US" dirty="0"/>
          </a:p>
        </p:txBody>
      </p:sp>
      <p:graphicFrame>
        <p:nvGraphicFramePr>
          <p:cNvPr id="5" name="Content Placeholder 4" descr="Chart comparing credentials completed for historically underserved students of color and other students exiting the CTC system.&#10;&#10;Historically underserved students of color were less likely to complete a degree or apprenticeship (72 percent of completers compared to 80 percent for other students).  Historically underserved students of color were more likely to complete a 45+ credit certificate (6 percent vs. 5 percent of other students), a 20-44 credit certificate (8 percent vs. 6 percent of other students), or a 1-19 credit certificate (13 percent vs. 9 percent of other students)." title="Exiting Students Credential Comparison"/>
          <p:cNvGraphicFramePr>
            <a:graphicFrameLocks noGrp="1"/>
          </p:cNvGraphicFramePr>
          <p:nvPr>
            <p:ph idx="1"/>
            <p:extLst>
              <p:ext uri="{D42A27DB-BD31-4B8C-83A1-F6EECF244321}">
                <p14:modId xmlns:p14="http://schemas.microsoft.com/office/powerpoint/2010/main" val="488674775"/>
              </p:ext>
            </p:extLst>
          </p:nvPr>
        </p:nvGraphicFramePr>
        <p:xfrm>
          <a:off x="536860" y="2163565"/>
          <a:ext cx="8337550" cy="3200400"/>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2"/>
          <p:cNvSpPr txBox="1">
            <a:spLocks/>
          </p:cNvSpPr>
          <p:nvPr/>
        </p:nvSpPr>
        <p:spPr>
          <a:xfrm>
            <a:off x="536860" y="5363965"/>
            <a:ext cx="8336975" cy="96409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76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76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76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smtClean="0"/>
              <a:t>Historically underserved students of color who completed a credential were more likely to complete a certificate and less likely to complete a degree or apprenticeship.</a:t>
            </a:r>
          </a:p>
        </p:txBody>
      </p:sp>
    </p:spTree>
    <p:extLst>
      <p:ext uri="{BB962C8B-B14F-4D97-AF65-F5344CB8AC3E}">
        <p14:creationId xmlns:p14="http://schemas.microsoft.com/office/powerpoint/2010/main" val="3845041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students finish a course</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8</a:t>
            </a:fld>
            <a:endParaRPr lang="en-US" dirty="0"/>
          </a:p>
        </p:txBody>
      </p:sp>
      <p:graphicFrame>
        <p:nvGraphicFramePr>
          <p:cNvPr id="6" name="Content Placeholder 5" descr="Chart comparing course completion rates in commonly numbered Biology 160 courses by race/ethnicity in terms of percent completing with at least a 2.0 grade.  Historically underserved students of color had lower course completion rates than other students (White or Asian students):&#10;&#10;American Indian or Alaska Native: 58 percent.&#10;Asian: 73 percent.&#10;Black or African American: 59 percent.&#10;Hispanic or Latino: 61 percent.&#10;Native Hawaiian or Other Pacific Islander: 66 percent.&#10;White: 67 percent. " title="Biology 160 completion rates by race/ethnicity"/>
          <p:cNvGraphicFramePr>
            <a:graphicFrameLocks noGrp="1"/>
          </p:cNvGraphicFramePr>
          <p:nvPr>
            <p:ph idx="1"/>
            <p:extLst>
              <p:ext uri="{D42A27DB-BD31-4B8C-83A1-F6EECF244321}">
                <p14:modId xmlns:p14="http://schemas.microsoft.com/office/powerpoint/2010/main" val="522122475"/>
              </p:ext>
            </p:extLst>
          </p:nvPr>
        </p:nvGraphicFramePr>
        <p:xfrm>
          <a:off x="536285" y="2136292"/>
          <a:ext cx="8337550" cy="3200400"/>
        </p:xfrm>
        <a:graphic>
          <a:graphicData uri="http://schemas.openxmlformats.org/drawingml/2006/chart">
            <c:chart xmlns:c="http://schemas.openxmlformats.org/drawingml/2006/chart" xmlns:r="http://schemas.openxmlformats.org/officeDocument/2006/relationships" r:id="rId2"/>
          </a:graphicData>
        </a:graphic>
      </p:graphicFrame>
      <p:sp>
        <p:nvSpPr>
          <p:cNvPr id="5" name="Content Placeholder 2"/>
          <p:cNvSpPr txBox="1">
            <a:spLocks/>
          </p:cNvSpPr>
          <p:nvPr/>
        </p:nvSpPr>
        <p:spPr>
          <a:xfrm>
            <a:off x="536860" y="5363965"/>
            <a:ext cx="8336975" cy="96409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76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76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76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smtClean="0"/>
              <a:t>The gaps in college program outcomes are similar to gaps in college course outcomes.</a:t>
            </a:r>
          </a:p>
        </p:txBody>
      </p:sp>
    </p:spTree>
    <p:extLst>
      <p:ext uri="{BB962C8B-B14F-4D97-AF65-F5344CB8AC3E}">
        <p14:creationId xmlns:p14="http://schemas.microsoft.com/office/powerpoint/2010/main" val="14383119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students finish a course</a:t>
            </a:r>
            <a:endParaRPr lang="en-US" dirty="0"/>
          </a:p>
        </p:txBody>
      </p:sp>
      <p:sp>
        <p:nvSpPr>
          <p:cNvPr id="4" name="Slide Number Placeholder 3"/>
          <p:cNvSpPr>
            <a:spLocks noGrp="1"/>
          </p:cNvSpPr>
          <p:nvPr>
            <p:ph type="sldNum" sz="quarter" idx="12"/>
          </p:nvPr>
        </p:nvSpPr>
        <p:spPr/>
        <p:txBody>
          <a:bodyPr/>
          <a:lstStyle/>
          <a:p>
            <a:fld id="{DEE5BC03-7CE3-4FE3-BC0A-0ACCA8AC1F24}" type="slidenum">
              <a:rPr lang="en-US" smtClean="0"/>
              <a:pPr/>
              <a:t>9</a:t>
            </a:fld>
            <a:endParaRPr lang="en-US" dirty="0"/>
          </a:p>
        </p:txBody>
      </p:sp>
      <p:graphicFrame>
        <p:nvGraphicFramePr>
          <p:cNvPr id="5" name="Content Placeholder 4" descr="Chart comparing course completion rates in commonly numbered English 101 courses by race/ethnicity in terms of percent completing with at least a 2.0 grade.  Historically underserved students of color had lower course completion rates than other students (White or Asian students):&#10;&#10;American Indian or Alaska Native: 68 percent.&#10;Asian: 83 percent.&#10;Black or African American: 71 percent.&#10;Hispanic or Latino: 73 percent.&#10;Native Hawaiian or Other Pacific Islander: 73 percent.&#10;White: 78 percent. " title="English 101 completion rates by race/ethnicity"/>
          <p:cNvGraphicFramePr>
            <a:graphicFrameLocks noGrp="1"/>
          </p:cNvGraphicFramePr>
          <p:nvPr>
            <p:ph idx="1"/>
            <p:extLst>
              <p:ext uri="{D42A27DB-BD31-4B8C-83A1-F6EECF244321}">
                <p14:modId xmlns:p14="http://schemas.microsoft.com/office/powerpoint/2010/main" val="734015337"/>
              </p:ext>
            </p:extLst>
          </p:nvPr>
        </p:nvGraphicFramePr>
        <p:xfrm>
          <a:off x="536860" y="2163565"/>
          <a:ext cx="8337550" cy="3200400"/>
        </p:xfrm>
        <a:graphic>
          <a:graphicData uri="http://schemas.openxmlformats.org/drawingml/2006/chart">
            <c:chart xmlns:c="http://schemas.openxmlformats.org/drawingml/2006/chart" xmlns:r="http://schemas.openxmlformats.org/officeDocument/2006/relationships" r:id="rId2"/>
          </a:graphicData>
        </a:graphic>
      </p:graphicFrame>
      <p:sp>
        <p:nvSpPr>
          <p:cNvPr id="6" name="Content Placeholder 2"/>
          <p:cNvSpPr txBox="1">
            <a:spLocks/>
          </p:cNvSpPr>
          <p:nvPr/>
        </p:nvSpPr>
        <p:spPr>
          <a:xfrm>
            <a:off x="536860" y="5363965"/>
            <a:ext cx="8336975" cy="96409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376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3764"/>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3764"/>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376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smtClean="0"/>
              <a:t>The gaps in college program outcomes are similar to gaps in college course outcomes.</a:t>
            </a:r>
          </a:p>
        </p:txBody>
      </p:sp>
    </p:spTree>
    <p:extLst>
      <p:ext uri="{BB962C8B-B14F-4D97-AF65-F5344CB8AC3E}">
        <p14:creationId xmlns:p14="http://schemas.microsoft.com/office/powerpoint/2010/main" val="3590708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BCTC PowerPoint template [Read-Only]" id="{10B23489-00BA-491B-AF67-D1D049A95504}" vid="{72AB67E6-BE87-42BA-99AA-A1929E51624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301EAAAF5A9A14C98C32A8D7B77B290" ma:contentTypeVersion="4" ma:contentTypeDescription="Create a new document." ma:contentTypeScope="" ma:versionID="e364fc523c39ff84877964d62bb0c69e">
  <xsd:schema xmlns:xsd="http://www.w3.org/2001/XMLSchema" xmlns:xs="http://www.w3.org/2001/XMLSchema" xmlns:p="http://schemas.microsoft.com/office/2006/metadata/properties" xmlns:ns1="http://schemas.microsoft.com/sharepoint/v3" xmlns:ns2="686bc730-dfb5-4557-ac43-64e2aeb71117" xmlns:ns3="dbb9891f-5342-44b3-9004-2472729e727f" xmlns:ns4="http://schemas.microsoft.com/sharepoint/v4" targetNamespace="http://schemas.microsoft.com/office/2006/metadata/properties" ma:root="true" ma:fieldsID="b59568911a8627c463a330b5927c98aa" ns1:_="" ns2:_="" ns3:_="" ns4:_="">
    <xsd:import namespace="http://schemas.microsoft.com/sharepoint/v3"/>
    <xsd:import namespace="686bc730-dfb5-4557-ac43-64e2aeb71117"/>
    <xsd:import namespace="dbb9891f-5342-44b3-9004-2472729e727f"/>
    <xsd:import namespace="http://schemas.microsoft.com/sharepoint/v4"/>
    <xsd:element name="properties">
      <xsd:complexType>
        <xsd:sequence>
          <xsd:element name="documentManagement">
            <xsd:complexType>
              <xsd:all>
                <xsd:element ref="ns2:Menu_x0020_Group" minOccurs="0"/>
                <xsd:element ref="ns2:Category" minOccurs="0"/>
                <xsd:element ref="ns2:Content_x0020_Owner" minOccurs="0"/>
                <xsd:element ref="ns1:PublishingStartDate" minOccurs="0"/>
                <xsd:element ref="ns1:PublishingExpirationDate" minOccurs="0"/>
                <xsd:element ref="ns3:_dlc_DocId" minOccurs="0"/>
                <xsd:element ref="ns3:_dlc_DocIdUrl" minOccurs="0"/>
                <xsd:element ref="ns3:_dlc_DocIdPersistId"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 ma:internalName="PublishingStartDate">
      <xsd:simpleType>
        <xsd:restriction base="dms:Unknown"/>
      </xsd:simpleType>
    </xsd:element>
    <xsd:element name="PublishingExpirationDate" ma:index="12"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86bc730-dfb5-4557-ac43-64e2aeb71117"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xsd:simpleType>
        <xsd:restriction base="dms:Choice">
          <xsd:enumeration value="Agency Issue Briefs"/>
          <xsd:enumeration value="Business Cards"/>
          <xsd:enumeration value="Name Badges"/>
          <xsd:enumeration value="Logos"/>
          <xsd:enumeration value="SBCTC Templates"/>
          <xsd:enumeration value="Style Guide"/>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bb9891f-5342-44b3-9004-2472729e727f" elementFormDefault="qualified">
    <xsd:import namespace="http://schemas.microsoft.com/office/2006/documentManagement/types"/>
    <xsd:import namespace="http://schemas.microsoft.com/office/infopath/2007/PartnerControls"/>
    <xsd:element name="_dlc_DocId" ma:index="13" nillable="true" ma:displayName="Document ID Value" ma:description="The value of the document ID assigned to this item." ma:internalName="_dlc_DocId" ma:readOnly="true">
      <xsd:simpleType>
        <xsd:restriction base="dms:Text"/>
      </xsd:simpleType>
    </xsd:element>
    <xsd:element name="_dlc_DocIdUrl" ma:index="14"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5"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6"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ontent_x0020_Owner xmlns="686bc730-dfb5-4557-ac43-64e2aeb71117">
      <UserInfo>
        <DisplayName>Katie Rose</DisplayName>
        <AccountId>178</AccountId>
        <AccountType/>
      </UserInfo>
    </Content_x0020_Owner>
    <Menu_x0020_Group xmlns="686bc730-dfb5-4557-ac43-64e2aeb71117">Publications &amp; Printing</Menu_x0020_Group>
    <PublishingExpirationDate xmlns="http://schemas.microsoft.com/sharepoint/v3" xsi:nil="true"/>
    <PublishingStartDate xmlns="http://schemas.microsoft.com/sharepoint/v3" xsi:nil="true"/>
    <Category xmlns="686bc730-dfb5-4557-ac43-64e2aeb71117">SBCTC Templates</Category>
    <_dlc_DocId xmlns="dbb9891f-5342-44b3-9004-2472729e727f">Z7X6SQ3F62JH-64-34</_dlc_DocId>
    <_dlc_DocIdUrl xmlns="dbb9891f-5342-44b3-9004-2472729e727f">
      <Url>https://portal.sbctc.edu/sites/Intranet/publications/_layouts/15/DocIdRedir.aspx?ID=Z7X6SQ3F62JH-64-34</Url>
      <Description>Z7X6SQ3F62JH-64-34</Description>
    </_dlc_DocIdUrl>
    <IconOverlay xmlns="http://schemas.microsoft.com/sharepoint/v4"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B0747946-459B-40A4-8E84-7072A61505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86bc730-dfb5-4557-ac43-64e2aeb71117"/>
    <ds:schemaRef ds:uri="dbb9891f-5342-44b3-9004-2472729e727f"/>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DE33878-163B-4CF7-A17D-6FCF9FD16388}">
  <ds:schemaRefs>
    <ds:schemaRef ds:uri="http://www.w3.org/XML/1998/namespace"/>
    <ds:schemaRef ds:uri="http://schemas.microsoft.com/office/2006/documentManagement/types"/>
    <ds:schemaRef ds:uri="http://purl.org/dc/terms/"/>
    <ds:schemaRef ds:uri="http://schemas.openxmlformats.org/package/2006/metadata/core-properties"/>
    <ds:schemaRef ds:uri="http://purl.org/dc/dcmitype/"/>
    <ds:schemaRef ds:uri="http://purl.org/dc/elements/1.1/"/>
    <ds:schemaRef ds:uri="http://schemas.microsoft.com/sharepoint/v3"/>
    <ds:schemaRef ds:uri="http://schemas.microsoft.com/office/infopath/2007/PartnerControls"/>
    <ds:schemaRef ds:uri="http://schemas.microsoft.com/sharepoint/v4"/>
    <ds:schemaRef ds:uri="dbb9891f-5342-44b3-9004-2472729e727f"/>
    <ds:schemaRef ds:uri="686bc730-dfb5-4557-ac43-64e2aeb71117"/>
    <ds:schemaRef ds:uri="http://schemas.microsoft.com/office/2006/metadata/properties"/>
  </ds:schemaRefs>
</ds:datastoreItem>
</file>

<file path=customXml/itemProps3.xml><?xml version="1.0" encoding="utf-8"?>
<ds:datastoreItem xmlns:ds="http://schemas.openxmlformats.org/officeDocument/2006/customXml" ds:itemID="{95655C31-FF9D-4BAE-B47A-D21E3BFC3FA0}">
  <ds:schemaRefs>
    <ds:schemaRef ds:uri="http://schemas.microsoft.com/sharepoint/v3/contenttype/forms"/>
  </ds:schemaRefs>
</ds:datastoreItem>
</file>

<file path=customXml/itemProps4.xml><?xml version="1.0" encoding="utf-8"?>
<ds:datastoreItem xmlns:ds="http://schemas.openxmlformats.org/officeDocument/2006/customXml" ds:itemID="{CFFAAAD1-D526-4A54-B121-15C9801A2AE3}">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presentation-template</Template>
  <TotalTime>613</TotalTime>
  <Words>529</Words>
  <Application>Microsoft Office PowerPoint</Application>
  <PresentationFormat>On-screen Show (4:3)</PresentationFormat>
  <Paragraphs>69</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Franklin Gothic Book</vt:lpstr>
      <vt:lpstr>Franklin Gothic Medium</vt:lpstr>
      <vt:lpstr>Office Theme</vt:lpstr>
      <vt:lpstr>Deep Dive into Quantitative Data</vt:lpstr>
      <vt:lpstr>What relevant data shows the need for more equitable assignments?</vt:lpstr>
      <vt:lpstr>College Attainment in Washington State</vt:lpstr>
      <vt:lpstr>College Attainment in Washington State</vt:lpstr>
      <vt:lpstr>When students leave the CTC System</vt:lpstr>
      <vt:lpstr>When students leave the CTC System</vt:lpstr>
      <vt:lpstr>When students leave the CTC System</vt:lpstr>
      <vt:lpstr>When students finish a course</vt:lpstr>
      <vt:lpstr>When students finish a course</vt:lpstr>
      <vt:lpstr>When students finish a course</vt:lpstr>
      <vt:lpstr>When students finish a course</vt:lpstr>
      <vt:lpstr>When students finish a course</vt:lpstr>
      <vt:lpstr>How does SBCTC plan to collect the quantitative data around this intervention?</vt:lpstr>
      <vt:lpstr>Evaluation Plan</vt:lpstr>
      <vt:lpstr>What might the data tell us? What will the data not tell us?</vt:lpstr>
      <vt:lpstr>What might the data tell us?</vt:lpstr>
      <vt:lpstr>What will the data not tell us?</vt:lpstr>
      <vt:lpstr>What would be the impact if we did close equity gaps and overall completion rates?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Deep Dive into Quantitative Data</dc:title>
  <dc:creator>Devin DuPree</dc:creator>
  <cp:lastModifiedBy>Devin DuPree</cp:lastModifiedBy>
  <cp:revision>27</cp:revision>
  <dcterms:created xsi:type="dcterms:W3CDTF">2018-08-21T14:29:21Z</dcterms:created>
  <dcterms:modified xsi:type="dcterms:W3CDTF">2018-09-10T22:48:11Z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22b9c358-7a7a-45ca-97aa-89f0abcf0fca</vt:lpwstr>
  </property>
</Properties>
</file>