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6EAB09-6E05-42CE-99DA-C8B7E6100D60}" v="307" dt="2020-05-20T17:20:56.637"/>
    <p1510:client id="{ABF8607F-DA96-4A90-8CED-D0D20A39A14E}" v="70" dt="2020-05-20T17:24:15.3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microsoft.com/office/2015/10/relationships/revisionInfo" Target="revisionInfo.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5/20/2020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5/20/2020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5/20/2020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5/20/2020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5/20/2020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5/20/2020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a:cs typeface="Calibri Light"/>
              </a:rPr>
              <a:t>Working with Automatic Closed Captions in </a:t>
            </a:r>
            <a:r>
              <a:rPr lang="en-US" b="1" err="1">
                <a:cs typeface="Calibri Light"/>
              </a:rPr>
              <a:t>Panopto</a:t>
            </a:r>
            <a:endParaRPr lang="en-US" b="1" err="1"/>
          </a:p>
        </p:txBody>
      </p:sp>
      <p:sp>
        <p:nvSpPr>
          <p:cNvPr id="3" name="Subtitle 2"/>
          <p:cNvSpPr>
            <a:spLocks noGrp="1"/>
          </p:cNvSpPr>
          <p:nvPr>
            <p:ph type="subTitle" idx="1"/>
          </p:nvPr>
        </p:nvSpPr>
        <p:spPr/>
        <p:txBody>
          <a:bodyPr vert="horz" lIns="91440" tIns="45720" rIns="91440" bIns="45720" rtlCol="0" anchor="t">
            <a:normAutofit/>
          </a:bodyPr>
          <a:lstStyle/>
          <a:p>
            <a:r>
              <a:rPr lang="en-US">
                <a:cs typeface="Calibri"/>
              </a:rPr>
              <a:t>North's eLearning Support Center</a:t>
            </a:r>
            <a:endParaRPr lang="en-US"/>
          </a:p>
        </p:txBody>
      </p:sp>
    </p:spTree>
    <p:extLst>
      <p:ext uri="{BB962C8B-B14F-4D97-AF65-F5344CB8AC3E}">
        <p14:creationId xmlns:p14="http://schemas.microsoft.com/office/powerpoint/2010/main" val="1098572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E8ADA-90FC-454C-A926-7D53824B673C}"/>
              </a:ext>
            </a:extLst>
          </p:cNvPr>
          <p:cNvSpPr>
            <a:spLocks noGrp="1"/>
          </p:cNvSpPr>
          <p:nvPr>
            <p:ph type="title"/>
          </p:nvPr>
        </p:nvSpPr>
        <p:spPr/>
        <p:txBody>
          <a:bodyPr/>
          <a:lstStyle/>
          <a:p>
            <a:pPr algn="ctr"/>
            <a:r>
              <a:rPr lang="en-US" b="1">
                <a:cs typeface="Calibri Light"/>
              </a:rPr>
              <a:t>Automatic Closed Captions</a:t>
            </a:r>
            <a:endParaRPr lang="en-US" b="1"/>
          </a:p>
        </p:txBody>
      </p:sp>
      <p:sp>
        <p:nvSpPr>
          <p:cNvPr id="3" name="Content Placeholder 2">
            <a:extLst>
              <a:ext uri="{FF2B5EF4-FFF2-40B4-BE49-F238E27FC236}">
                <a16:creationId xmlns:a16="http://schemas.microsoft.com/office/drawing/2014/main" id="{EB5A8201-6486-4C6F-979D-58343B87F273}"/>
              </a:ext>
            </a:extLst>
          </p:cNvPr>
          <p:cNvSpPr>
            <a:spLocks noGrp="1"/>
          </p:cNvSpPr>
          <p:nvPr>
            <p:ph idx="1"/>
          </p:nvPr>
        </p:nvSpPr>
        <p:spPr/>
        <p:txBody>
          <a:bodyPr vert="horz" lIns="91440" tIns="45720" rIns="91440" bIns="45720" rtlCol="0" anchor="t">
            <a:normAutofit/>
          </a:bodyPr>
          <a:lstStyle/>
          <a:p>
            <a:r>
              <a:rPr lang="en-US">
                <a:ea typeface="+mn-lt"/>
                <a:cs typeface="+mn-lt"/>
              </a:rPr>
              <a:t>Automatic Captions are not 100 % accurate and require some editing by the creator of the video. We highly encourage you to make use of closed captions in your videos, there are numerous reasons why closed captioning your videos is important. </a:t>
            </a:r>
          </a:p>
          <a:p>
            <a:r>
              <a:rPr lang="en-US">
                <a:ea typeface="+mn-lt"/>
                <a:cs typeface="+mn-lt"/>
              </a:rPr>
              <a:t>You have other options around automatic captions.</a:t>
            </a:r>
          </a:p>
          <a:p>
            <a:r>
              <a:rPr lang="en-US">
                <a:ea typeface="+mn-lt"/>
                <a:cs typeface="+mn-lt"/>
              </a:rPr>
              <a:t>The following are some options you have with </a:t>
            </a:r>
            <a:r>
              <a:rPr lang="en-US" err="1">
                <a:ea typeface="+mn-lt"/>
                <a:cs typeface="+mn-lt"/>
              </a:rPr>
              <a:t>Panopto</a:t>
            </a:r>
            <a:r>
              <a:rPr lang="en-US">
                <a:ea typeface="+mn-lt"/>
                <a:cs typeface="+mn-lt"/>
              </a:rPr>
              <a:t> Automatic Captions: </a:t>
            </a:r>
          </a:p>
          <a:p>
            <a:pPr lvl="1"/>
            <a:r>
              <a:rPr lang="en-US">
                <a:ea typeface="+mn-lt"/>
                <a:cs typeface="+mn-lt"/>
              </a:rPr>
              <a:t>You can turn them off during viewing </a:t>
            </a:r>
          </a:p>
          <a:p>
            <a:pPr lvl="1"/>
            <a:r>
              <a:rPr lang="en-US">
                <a:ea typeface="+mn-lt"/>
                <a:cs typeface="+mn-lt"/>
              </a:rPr>
              <a:t>You can delete automatic captions</a:t>
            </a:r>
          </a:p>
          <a:p>
            <a:pPr lvl="1"/>
            <a:r>
              <a:rPr lang="en-US">
                <a:ea typeface="+mn-lt"/>
                <a:cs typeface="+mn-lt"/>
              </a:rPr>
              <a:t>Stop </a:t>
            </a:r>
            <a:r>
              <a:rPr lang="en-US" err="1">
                <a:ea typeface="+mn-lt"/>
                <a:cs typeface="+mn-lt"/>
              </a:rPr>
              <a:t>Panopto</a:t>
            </a:r>
            <a:r>
              <a:rPr lang="en-US">
                <a:ea typeface="+mn-lt"/>
                <a:cs typeface="+mn-lt"/>
              </a:rPr>
              <a:t> from adding automatic captions in your videos.</a:t>
            </a:r>
            <a:endParaRPr lang="en-US">
              <a:cs typeface="Calibri"/>
            </a:endParaRPr>
          </a:p>
          <a:p>
            <a:endParaRPr lang="en-US">
              <a:cs typeface="Calibri"/>
            </a:endParaRPr>
          </a:p>
        </p:txBody>
      </p:sp>
    </p:spTree>
    <p:extLst>
      <p:ext uri="{BB962C8B-B14F-4D97-AF65-F5344CB8AC3E}">
        <p14:creationId xmlns:p14="http://schemas.microsoft.com/office/powerpoint/2010/main" val="3123327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2B086-E45C-455D-9546-BD8D1B1CD8CA}"/>
              </a:ext>
            </a:extLst>
          </p:cNvPr>
          <p:cNvSpPr>
            <a:spLocks noGrp="1"/>
          </p:cNvSpPr>
          <p:nvPr>
            <p:ph type="title"/>
          </p:nvPr>
        </p:nvSpPr>
        <p:spPr/>
        <p:txBody>
          <a:bodyPr>
            <a:normAutofit/>
          </a:bodyPr>
          <a:lstStyle/>
          <a:p>
            <a:pPr algn="ctr"/>
            <a:r>
              <a:rPr lang="en-US" sz="4000" b="1">
                <a:cs typeface="Calibri Light"/>
              </a:rPr>
              <a:t>Turning Closed Captions Off/On During Viewing</a:t>
            </a:r>
          </a:p>
        </p:txBody>
      </p:sp>
      <p:sp>
        <p:nvSpPr>
          <p:cNvPr id="3" name="Content Placeholder 2">
            <a:extLst>
              <a:ext uri="{FF2B5EF4-FFF2-40B4-BE49-F238E27FC236}">
                <a16:creationId xmlns:a16="http://schemas.microsoft.com/office/drawing/2014/main" id="{C15F95D9-CEC3-4A11-A869-8C1B2EFE66C4}"/>
              </a:ext>
            </a:extLst>
          </p:cNvPr>
          <p:cNvSpPr>
            <a:spLocks noGrp="1"/>
          </p:cNvSpPr>
          <p:nvPr>
            <p:ph idx="1"/>
          </p:nvPr>
        </p:nvSpPr>
        <p:spPr/>
        <p:txBody>
          <a:bodyPr vert="horz" lIns="91440" tIns="45720" rIns="91440" bIns="45720" rtlCol="0" anchor="t">
            <a:normAutofit/>
          </a:bodyPr>
          <a:lstStyle/>
          <a:p>
            <a:r>
              <a:rPr lang="en-US">
                <a:ea typeface="+mn-lt"/>
                <a:cs typeface="+mn-lt"/>
              </a:rPr>
              <a:t>Whether you are watching a video in the </a:t>
            </a:r>
            <a:r>
              <a:rPr lang="en-US" err="1">
                <a:ea typeface="+mn-lt"/>
                <a:cs typeface="+mn-lt"/>
              </a:rPr>
              <a:t>Panopto</a:t>
            </a:r>
            <a:r>
              <a:rPr lang="en-US">
                <a:ea typeface="+mn-lt"/>
                <a:cs typeface="+mn-lt"/>
              </a:rPr>
              <a:t> viewer or embedded in a Canvas page, viewers can turn off/on closed captions by clicking on the closed caption symbol found at the bottom of the playback area.</a:t>
            </a:r>
          </a:p>
          <a:p>
            <a:endParaRPr lang="en-US">
              <a:ea typeface="+mn-lt"/>
              <a:cs typeface="+mn-lt"/>
            </a:endParaRPr>
          </a:p>
        </p:txBody>
      </p:sp>
      <p:pic>
        <p:nvPicPr>
          <p:cNvPr id="4" name="Picture 4" descr="Panopto player with closed caption button">
            <a:extLst>
              <a:ext uri="{FF2B5EF4-FFF2-40B4-BE49-F238E27FC236}">
                <a16:creationId xmlns:a16="http://schemas.microsoft.com/office/drawing/2014/main" id="{12E315BA-92D1-460F-8D6B-32488797F1E8}"/>
              </a:ext>
            </a:extLst>
          </p:cNvPr>
          <p:cNvPicPr>
            <a:picLocks noChangeAspect="1"/>
          </p:cNvPicPr>
          <p:nvPr/>
        </p:nvPicPr>
        <p:blipFill>
          <a:blip r:embed="rId2"/>
          <a:stretch>
            <a:fillRect/>
          </a:stretch>
        </p:blipFill>
        <p:spPr>
          <a:xfrm>
            <a:off x="1174595" y="3745260"/>
            <a:ext cx="3868615" cy="1364405"/>
          </a:xfrm>
          <a:prstGeom prst="rect">
            <a:avLst/>
          </a:prstGeom>
        </p:spPr>
      </p:pic>
      <p:pic>
        <p:nvPicPr>
          <p:cNvPr id="5" name="Picture 5" descr="bottom of the Panopto player in video embedded in a Canvas page">
            <a:extLst>
              <a:ext uri="{FF2B5EF4-FFF2-40B4-BE49-F238E27FC236}">
                <a16:creationId xmlns:a16="http://schemas.microsoft.com/office/drawing/2014/main" id="{8FFA4B65-24C3-45A6-91EF-87AABCB3F6A6}"/>
              </a:ext>
            </a:extLst>
          </p:cNvPr>
          <p:cNvPicPr>
            <a:picLocks noChangeAspect="1"/>
          </p:cNvPicPr>
          <p:nvPr/>
        </p:nvPicPr>
        <p:blipFill>
          <a:blip r:embed="rId3"/>
          <a:stretch>
            <a:fillRect/>
          </a:stretch>
        </p:blipFill>
        <p:spPr>
          <a:xfrm>
            <a:off x="5737303" y="3745396"/>
            <a:ext cx="5605345" cy="1216451"/>
          </a:xfrm>
          <a:prstGeom prst="rect">
            <a:avLst/>
          </a:prstGeom>
        </p:spPr>
      </p:pic>
    </p:spTree>
    <p:extLst>
      <p:ext uri="{BB962C8B-B14F-4D97-AF65-F5344CB8AC3E}">
        <p14:creationId xmlns:p14="http://schemas.microsoft.com/office/powerpoint/2010/main" val="18955323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4C98E8-25D0-4DFE-A9AD-F05330402BA3}"/>
              </a:ext>
            </a:extLst>
          </p:cNvPr>
          <p:cNvSpPr>
            <a:spLocks noGrp="1"/>
          </p:cNvSpPr>
          <p:nvPr>
            <p:ph type="title"/>
          </p:nvPr>
        </p:nvSpPr>
        <p:spPr/>
        <p:txBody>
          <a:bodyPr/>
          <a:lstStyle/>
          <a:p>
            <a:pPr algn="ctr"/>
            <a:r>
              <a:rPr lang="en-US" sz="3600" b="1">
                <a:cs typeface="Calibri Light"/>
              </a:rPr>
              <a:t>Deleting Closed Captions for a Single </a:t>
            </a:r>
            <a:r>
              <a:rPr lang="en-US" sz="3600" b="1" err="1">
                <a:cs typeface="Calibri Light"/>
              </a:rPr>
              <a:t>Panopto</a:t>
            </a:r>
            <a:r>
              <a:rPr lang="en-US" sz="3600" b="1">
                <a:cs typeface="Calibri Light"/>
              </a:rPr>
              <a:t> Video</a:t>
            </a:r>
          </a:p>
        </p:txBody>
      </p:sp>
      <p:sp>
        <p:nvSpPr>
          <p:cNvPr id="3" name="Content Placeholder 2">
            <a:extLst>
              <a:ext uri="{FF2B5EF4-FFF2-40B4-BE49-F238E27FC236}">
                <a16:creationId xmlns:a16="http://schemas.microsoft.com/office/drawing/2014/main" id="{B0F96CA0-189D-49C7-9B0F-78250FDF2BD6}"/>
              </a:ext>
            </a:extLst>
          </p:cNvPr>
          <p:cNvSpPr>
            <a:spLocks noGrp="1"/>
          </p:cNvSpPr>
          <p:nvPr>
            <p:ph idx="1"/>
          </p:nvPr>
        </p:nvSpPr>
        <p:spPr/>
        <p:txBody>
          <a:bodyPr vert="horz" lIns="91440" tIns="45720" rIns="91440" bIns="45720" rtlCol="0" anchor="t">
            <a:normAutofit/>
          </a:bodyPr>
          <a:lstStyle/>
          <a:p>
            <a:r>
              <a:rPr lang="en-US">
                <a:ea typeface="+mn-lt"/>
                <a:cs typeface="+mn-lt"/>
              </a:rPr>
              <a:t>As a </a:t>
            </a:r>
            <a:r>
              <a:rPr lang="en-US" err="1">
                <a:ea typeface="+mn-lt"/>
                <a:cs typeface="+mn-lt"/>
              </a:rPr>
              <a:t>Panopto</a:t>
            </a:r>
            <a:r>
              <a:rPr lang="en-US">
                <a:ea typeface="+mn-lt"/>
                <a:cs typeface="+mn-lt"/>
              </a:rPr>
              <a:t> creator (usually the instructor), you can delete the automatic closed captions in a single </a:t>
            </a:r>
            <a:r>
              <a:rPr lang="en-US" err="1">
                <a:ea typeface="+mn-lt"/>
                <a:cs typeface="+mn-lt"/>
              </a:rPr>
              <a:t>Panopto</a:t>
            </a:r>
            <a:r>
              <a:rPr lang="en-US">
                <a:ea typeface="+mn-lt"/>
                <a:cs typeface="+mn-lt"/>
              </a:rPr>
              <a:t> video by going to the settings area:</a:t>
            </a:r>
          </a:p>
          <a:p>
            <a:r>
              <a:rPr lang="en-US">
                <a:ea typeface="+mn-lt"/>
                <a:cs typeface="+mn-lt"/>
              </a:rPr>
              <a:t>Click on settings</a:t>
            </a:r>
          </a:p>
          <a:p>
            <a:r>
              <a:rPr lang="en-US">
                <a:ea typeface="+mn-lt"/>
                <a:cs typeface="+mn-lt"/>
              </a:rPr>
              <a:t>Select captions</a:t>
            </a:r>
          </a:p>
          <a:p>
            <a:r>
              <a:rPr lang="en-US">
                <a:ea typeface="+mn-lt"/>
                <a:cs typeface="+mn-lt"/>
              </a:rPr>
              <a:t>Click on Default at the top</a:t>
            </a:r>
          </a:p>
          <a:p>
            <a:r>
              <a:rPr lang="en-US">
                <a:ea typeface="+mn-lt"/>
                <a:cs typeface="+mn-lt"/>
              </a:rPr>
              <a:t>Click on Delete Captions.</a:t>
            </a:r>
          </a:p>
          <a:p>
            <a:endParaRPr lang="en-US">
              <a:cs typeface="Calibri"/>
            </a:endParaRPr>
          </a:p>
        </p:txBody>
      </p:sp>
      <p:pic>
        <p:nvPicPr>
          <p:cNvPr id="5" name="Picture 5">
            <a:extLst>
              <a:ext uri="{FF2B5EF4-FFF2-40B4-BE49-F238E27FC236}">
                <a16:creationId xmlns:a16="http://schemas.microsoft.com/office/drawing/2014/main" id="{35C37B15-A4EB-4CA0-BE41-E98E725B6C5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816791" y="2916149"/>
            <a:ext cx="5698273" cy="3272531"/>
          </a:xfrm>
          <a:prstGeom prst="rect">
            <a:avLst/>
          </a:prstGeom>
        </p:spPr>
      </p:pic>
    </p:spTree>
    <p:extLst>
      <p:ext uri="{BB962C8B-B14F-4D97-AF65-F5344CB8AC3E}">
        <p14:creationId xmlns:p14="http://schemas.microsoft.com/office/powerpoint/2010/main" val="4969712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76151-BE67-41C4-A4AA-5C58B7E204D3}"/>
              </a:ext>
            </a:extLst>
          </p:cNvPr>
          <p:cNvSpPr>
            <a:spLocks noGrp="1"/>
          </p:cNvSpPr>
          <p:nvPr>
            <p:ph type="title"/>
          </p:nvPr>
        </p:nvSpPr>
        <p:spPr/>
        <p:txBody>
          <a:bodyPr>
            <a:normAutofit/>
          </a:bodyPr>
          <a:lstStyle/>
          <a:p>
            <a:pPr algn="ctr"/>
            <a:r>
              <a:rPr lang="en-US" sz="4000" b="1"/>
              <a:t>Stopping Panopto’s Automatic Captions in a Folder</a:t>
            </a:r>
          </a:p>
        </p:txBody>
      </p:sp>
      <p:sp>
        <p:nvSpPr>
          <p:cNvPr id="3" name="Content Placeholder 2">
            <a:extLst>
              <a:ext uri="{FF2B5EF4-FFF2-40B4-BE49-F238E27FC236}">
                <a16:creationId xmlns:a16="http://schemas.microsoft.com/office/drawing/2014/main" id="{CCA797CF-D13A-437E-8C4A-E0A43973786A}"/>
              </a:ext>
            </a:extLst>
          </p:cNvPr>
          <p:cNvSpPr>
            <a:spLocks noGrp="1"/>
          </p:cNvSpPr>
          <p:nvPr>
            <p:ph idx="1"/>
          </p:nvPr>
        </p:nvSpPr>
        <p:spPr/>
        <p:txBody>
          <a:bodyPr/>
          <a:lstStyle/>
          <a:p>
            <a:pPr algn="l" rtl="0" fontAlgn="base"/>
            <a:r>
              <a:rPr lang="en-US" sz="1800" b="0" i="0">
                <a:solidFill>
                  <a:srgbClr val="000000"/>
                </a:solidFill>
                <a:effectLst/>
                <a:latin typeface="Calibri" panose="020F0502020204030204" pitchFamily="34" charset="0"/>
              </a:rPr>
              <a:t>As a Panopto creator (usually the instructor), you can stop Panopto from adding automatic closed captions into videos at the folder level. When you stop automatic captions in a folder, all the videos inside the folder will be affected by that change. </a:t>
            </a:r>
            <a:endParaRPr lang="en-US" b="0" i="0">
              <a:solidFill>
                <a:srgbClr val="000000"/>
              </a:solidFill>
              <a:effectLst/>
              <a:latin typeface="Segoe UI" panose="020B0502040204020203" pitchFamily="34" charset="0"/>
            </a:endParaRPr>
          </a:p>
          <a:p>
            <a:pPr lvl="1" fontAlgn="base"/>
            <a:r>
              <a:rPr lang="en-US" sz="1400" b="0" i="0">
                <a:solidFill>
                  <a:srgbClr val="000000"/>
                </a:solidFill>
                <a:effectLst/>
                <a:latin typeface="Calibri" panose="020F0502020204030204" pitchFamily="34" charset="0"/>
              </a:rPr>
              <a:t>Click on the folder settings </a:t>
            </a:r>
          </a:p>
          <a:p>
            <a:pPr lvl="1" fontAlgn="base"/>
            <a:r>
              <a:rPr lang="en-US" sz="1400" b="0" i="0">
                <a:solidFill>
                  <a:srgbClr val="000000"/>
                </a:solidFill>
                <a:effectLst/>
                <a:latin typeface="Calibri" panose="020F0502020204030204" pitchFamily="34" charset="0"/>
              </a:rPr>
              <a:t>Click on the settings tab to the left </a:t>
            </a:r>
          </a:p>
          <a:p>
            <a:pPr lvl="1" fontAlgn="base"/>
            <a:r>
              <a:rPr lang="en-US" sz="1400" b="0" i="0">
                <a:solidFill>
                  <a:srgbClr val="000000"/>
                </a:solidFill>
                <a:effectLst/>
                <a:latin typeface="Calibri" panose="020F0502020204030204" pitchFamily="34" charset="0"/>
              </a:rPr>
              <a:t>In the Captions are in the middle of the page, select None </a:t>
            </a:r>
          </a:p>
          <a:p>
            <a:endParaRPr lang="en-US"/>
          </a:p>
        </p:txBody>
      </p:sp>
      <p:pic>
        <p:nvPicPr>
          <p:cNvPr id="5" name="Picture 4">
            <a:extLst>
              <a:ext uri="{FF2B5EF4-FFF2-40B4-BE49-F238E27FC236}">
                <a16:creationId xmlns:a16="http://schemas.microsoft.com/office/drawing/2014/main" id="{FF0B7A6B-0B33-450C-9C00-2AAC08F96189}"/>
              </a:ext>
              <a:ext uri="{C183D7F6-B498-43B3-948B-1728B52AA6E4}">
                <adec:decorative xmlns:adec="http://schemas.microsoft.com/office/drawing/2017/decorative" val="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16030" y="3572677"/>
            <a:ext cx="5981443" cy="2920198"/>
          </a:xfrm>
          <a:prstGeom prst="rect">
            <a:avLst/>
          </a:prstGeom>
        </p:spPr>
      </p:pic>
    </p:spTree>
    <p:extLst>
      <p:ext uri="{BB962C8B-B14F-4D97-AF65-F5344CB8AC3E}">
        <p14:creationId xmlns:p14="http://schemas.microsoft.com/office/powerpoint/2010/main" val="33336557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Application>Microsoft Office PowerPoint</Application>
  <PresentationFormat>Widescreen</PresentationFormat>
  <Slides>5</Slides>
  <Notes>0</Notes>
  <HiddenSlides>0</HiddenSlide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Working with Automatic Closed Captions in Panopto</vt:lpstr>
      <vt:lpstr>Automatic Closed Captions</vt:lpstr>
      <vt:lpstr>Turning Closed Captions Off/On During Viewing</vt:lpstr>
      <vt:lpstr>Deleting Closed Captions for a Single Panopto Video</vt:lpstr>
      <vt:lpstr>Stopping Panopto’s Automatic Captions in a Folder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revision>2</cp:revision>
  <dcterms:created xsi:type="dcterms:W3CDTF">2020-05-20T17:12:55Z</dcterms:created>
  <dcterms:modified xsi:type="dcterms:W3CDTF">2020-05-20T17:30:25Z</dcterms:modified>
</cp:coreProperties>
</file>