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19"/>
  </p:notes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8328adf982_0_5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8328adf982_0_5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8328adf982_0_5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8328adf982_0_5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8328adf982_0_5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8328adf982_0_5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83116ecc5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83116ecc5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8328adf982_0_5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8328adf982_0_5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8328adf982_0_5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8328adf982_0_5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8328adf982_0_6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8328adf982_0_6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8328adf982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8328adf982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8328adf982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g8328adf982_0_3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8328adf982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8328adf982_0_33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8328adf982_0_5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8328adf982_0_5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83071e345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83071e34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328adf982_0_4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8328adf982_0_4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8328adf982_0_5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8328adf982_0_5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8328adf982_0_5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8328adf982_0_5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58" name="Google Shape;58;p14"/>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59" name="Google Shape;59;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64" name="Google Shape;64;p15"/>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65" name="Google Shape;65;p15"/>
          <p:cNvSpPr txBox="1">
            <a:spLocks noGrp="1"/>
          </p:cNvSpPr>
          <p:nvPr>
            <p:ph type="body" idx="2"/>
          </p:nvPr>
        </p:nvSpPr>
        <p:spPr>
          <a:xfrm>
            <a:off x="629841" y="1878806"/>
            <a:ext cx="3868500" cy="27633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6" name="Google Shape;66;p15"/>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67" name="Google Shape;67;p15"/>
          <p:cNvSpPr txBox="1">
            <a:spLocks noGrp="1"/>
          </p:cNvSpPr>
          <p:nvPr>
            <p:ph type="body" idx="4"/>
          </p:nvPr>
        </p:nvSpPr>
        <p:spPr>
          <a:xfrm>
            <a:off x="4629150" y="1878806"/>
            <a:ext cx="3887400" cy="27633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8" name="Google Shape;68;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69" name="Google Shape;69;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0" name="Google Shape;70;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Autofit/>
          </a:bodyPr>
          <a:lstStyle>
            <a:lvl1pPr lvl="0" algn="ctr"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3" name="Google Shape;73;p16"/>
          <p:cNvSpPr txBox="1">
            <a:spLocks noGrp="1"/>
          </p:cNvSpPr>
          <p:nvPr>
            <p:ph type="subTitle" idx="1"/>
          </p:nvPr>
        </p:nvSpPr>
        <p:spPr>
          <a:xfrm>
            <a:off x="1143000" y="2701528"/>
            <a:ext cx="6858000" cy="1241700"/>
          </a:xfrm>
          <a:prstGeom prst="rect">
            <a:avLst/>
          </a:prstGeom>
          <a:noFill/>
          <a:ln>
            <a:noFill/>
          </a:ln>
        </p:spPr>
        <p:txBody>
          <a:bodyPr spcFirstLastPara="1" wrap="square" lIns="68575" tIns="34275" rIns="68575" bIns="34275" anchor="t" anchorCtr="0">
            <a:noAutofit/>
          </a:bodyPr>
          <a:lstStyle>
            <a:lvl1pPr lvl="0" algn="ctr" rtl="0">
              <a:lnSpc>
                <a:spcPct val="90000"/>
              </a:lnSpc>
              <a:spcBef>
                <a:spcPts val="800"/>
              </a:spcBef>
              <a:spcAft>
                <a:spcPts val="0"/>
              </a:spcAft>
              <a:buClr>
                <a:schemeClr val="dk1"/>
              </a:buClr>
              <a:buSzPts val="1800"/>
              <a:buNone/>
              <a:defRPr sz="1800"/>
            </a:lvl1pPr>
            <a:lvl2pPr lvl="1" algn="ctr" rtl="0">
              <a:lnSpc>
                <a:spcPct val="90000"/>
              </a:lnSpc>
              <a:spcBef>
                <a:spcPts val="400"/>
              </a:spcBef>
              <a:spcAft>
                <a:spcPts val="0"/>
              </a:spcAft>
              <a:buClr>
                <a:schemeClr val="dk1"/>
              </a:buClr>
              <a:buSzPts val="1500"/>
              <a:buNone/>
              <a:defRPr sz="1500"/>
            </a:lvl2pPr>
            <a:lvl3pPr lvl="2" algn="ctr" rtl="0">
              <a:lnSpc>
                <a:spcPct val="90000"/>
              </a:lnSpc>
              <a:spcBef>
                <a:spcPts val="400"/>
              </a:spcBef>
              <a:spcAft>
                <a:spcPts val="0"/>
              </a:spcAft>
              <a:buClr>
                <a:schemeClr val="dk1"/>
              </a:buClr>
              <a:buSzPts val="1400"/>
              <a:buNone/>
              <a:defRPr sz="1400"/>
            </a:lvl3pPr>
            <a:lvl4pPr lvl="3" algn="ctr" rtl="0">
              <a:lnSpc>
                <a:spcPct val="90000"/>
              </a:lnSpc>
              <a:spcBef>
                <a:spcPts val="400"/>
              </a:spcBef>
              <a:spcAft>
                <a:spcPts val="0"/>
              </a:spcAft>
              <a:buClr>
                <a:schemeClr val="dk1"/>
              </a:buClr>
              <a:buSzPts val="1200"/>
              <a:buNone/>
              <a:defRPr sz="1200"/>
            </a:lvl4pPr>
            <a:lvl5pPr lvl="4" algn="ctr" rtl="0">
              <a:lnSpc>
                <a:spcPct val="90000"/>
              </a:lnSpc>
              <a:spcBef>
                <a:spcPts val="400"/>
              </a:spcBef>
              <a:spcAft>
                <a:spcPts val="0"/>
              </a:spcAft>
              <a:buClr>
                <a:schemeClr val="dk1"/>
              </a:buClr>
              <a:buSzPts val="1200"/>
              <a:buNone/>
              <a:defRPr sz="1200"/>
            </a:lvl5pPr>
            <a:lvl6pPr lvl="5" algn="ctr" rtl="0">
              <a:lnSpc>
                <a:spcPct val="90000"/>
              </a:lnSpc>
              <a:spcBef>
                <a:spcPts val="400"/>
              </a:spcBef>
              <a:spcAft>
                <a:spcPts val="0"/>
              </a:spcAft>
              <a:buClr>
                <a:schemeClr val="dk1"/>
              </a:buClr>
              <a:buSzPts val="1200"/>
              <a:buNone/>
              <a:defRPr sz="1200"/>
            </a:lvl6pPr>
            <a:lvl7pPr lvl="6" algn="ctr" rtl="0">
              <a:lnSpc>
                <a:spcPct val="90000"/>
              </a:lnSpc>
              <a:spcBef>
                <a:spcPts val="400"/>
              </a:spcBef>
              <a:spcAft>
                <a:spcPts val="0"/>
              </a:spcAft>
              <a:buClr>
                <a:schemeClr val="dk1"/>
              </a:buClr>
              <a:buSzPts val="1200"/>
              <a:buNone/>
              <a:defRPr sz="1200"/>
            </a:lvl7pPr>
            <a:lvl8pPr lvl="7" algn="ctr" rtl="0">
              <a:lnSpc>
                <a:spcPct val="90000"/>
              </a:lnSpc>
              <a:spcBef>
                <a:spcPts val="400"/>
              </a:spcBef>
              <a:spcAft>
                <a:spcPts val="0"/>
              </a:spcAft>
              <a:buClr>
                <a:schemeClr val="dk1"/>
              </a:buClr>
              <a:buSzPts val="1200"/>
              <a:buNone/>
              <a:defRPr sz="1200"/>
            </a:lvl8pPr>
            <a:lvl9pPr lvl="8" algn="ctr" rtl="0">
              <a:lnSpc>
                <a:spcPct val="90000"/>
              </a:lnSpc>
              <a:spcBef>
                <a:spcPts val="400"/>
              </a:spcBef>
              <a:spcAft>
                <a:spcPts val="0"/>
              </a:spcAft>
              <a:buClr>
                <a:schemeClr val="dk1"/>
              </a:buClr>
              <a:buSzPts val="1200"/>
              <a:buNone/>
              <a:defRPr sz="1200"/>
            </a:lvl9pPr>
          </a:lstStyle>
          <a:p>
            <a:endParaRPr/>
          </a:p>
        </p:txBody>
      </p:sp>
      <p:sp>
        <p:nvSpPr>
          <p:cNvPr id="74" name="Google Shape;74;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5" name="Google Shape;75;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76" name="Google Shape;76;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623888" y="1282304"/>
            <a:ext cx="7886700" cy="21396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79" name="Google Shape;79;p17"/>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80" name="Google Shape;80;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1" name="Google Shape;81;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2" name="Google Shape;82;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85" name="Google Shape;85;p18"/>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6" name="Google Shape;86;p18"/>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lvl="0" algn="l" rtl="0">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300" cy="3655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09" name="Google Shape;109;p22"/>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hyperlink" Target="https://zoom.us/docs/doc/Zoom-Security-White-Paper.pdf" TargetMode="External"/><Relationship Id="rId3" Type="http://schemas.openxmlformats.org/officeDocument/2006/relationships/hyperlink" Target="https://zoom.us/privacy" TargetMode="External"/><Relationship Id="rId7" Type="http://schemas.openxmlformats.org/officeDocument/2006/relationships/hyperlink" Target="https://zoom.us/security"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blog.zoom.us/wordpress/2020/04/01/a-message-to-our-users/" TargetMode="External"/><Relationship Id="rId5" Type="http://schemas.openxmlformats.org/officeDocument/2006/relationships/hyperlink" Target="https://support.zoom.us/hc/en-us/articles/115000538083-Attendee-attention-tracking" TargetMode="External"/><Relationship Id="rId4" Type="http://schemas.openxmlformats.org/officeDocument/2006/relationships/hyperlink" Target="https://blog.zoom.us/wordpress/2020/04/01/facts-around-zoom-encryption-for-meetings-webinar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s://zoom.us/accessibility"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www.panopto.com/features/video-cms/accessibilit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hyperlink" Target="https://support.zoom.us/hc/en-us/articles/201362603-Host-and-Co-Host-Controls-in-a-Meeting" TargetMode="External"/><Relationship Id="rId3" Type="http://schemas.openxmlformats.org/officeDocument/2006/relationships/hyperlink" Target="https://support.zoom.us/hc/en-us/articles/201363253-Account-settings" TargetMode="External"/><Relationship Id="rId7" Type="http://schemas.openxmlformats.org/officeDocument/2006/relationships/hyperlink" Target="https://support.zoom.us/hc/en-us/articles/206330935-Enabling-and-adding-a-co-host" TargetMode="External"/><Relationship Id="rId12" Type="http://schemas.openxmlformats.org/officeDocument/2006/relationships/hyperlink" Target="https://support.zoom.us/hc/en-us/articles/115004809306-Controlling-and-Disabling-In-Meeting-Chat?zcid=1231&amp;_ga=2.31627003.455362284.1585712299-1098996190.1583708795&amp;_gac=1.28412878.1583712146.CjwKCAiAzJLzBRAZEiwAmZb0ahPEVASorTnWxDIve9tOLiX9Qaj0D5HcwLSMf_D5KGVdpovkfPwCNhoCZmQQAvD_Bw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s://support.zoom.us/hc/en-us/articles/209605493-In-Meeting-File-Transfer#h_b6277d0e-00d8-4d27-8e1c-b2d493f6a8f5" TargetMode="External"/><Relationship Id="rId11" Type="http://schemas.openxmlformats.org/officeDocument/2006/relationships/hyperlink" Target="https://support.zoom.us/hc/en-us/articles/201362153-How-Do-I-Share-My-Screen-" TargetMode="External"/><Relationship Id="rId5" Type="http://schemas.openxmlformats.org/officeDocument/2006/relationships/hyperlink" Target="http://tuftsedtech.screenstepslive.com/s/19028/m/94934/l/1221027-how-do-i-set-up-a-meeting-directly-in-zoom" TargetMode="External"/><Relationship Id="rId10" Type="http://schemas.openxmlformats.org/officeDocument/2006/relationships/hyperlink" Target="https://support.zoom.us/hc/en-us/articles/115005759423#h_221b3acc-9a66-4f0b-ad84-a70359148d1b" TargetMode="External"/><Relationship Id="rId4" Type="http://schemas.openxmlformats.org/officeDocument/2006/relationships/hyperlink" Target="https://support.zoom.us/hc/en-us/articles/360033559832-Meeting-and-Webinar-Passwords-#h_61124f08-03e6-4dc5-b06a-a8fe08a72716" TargetMode="External"/><Relationship Id="rId9" Type="http://schemas.openxmlformats.org/officeDocument/2006/relationships/hyperlink" Target="https://support.zoom.us/hc/en-us/articles/115005759423-Managing-participants-in-a-meetin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t>Zoom Management</a:t>
            </a:r>
            <a:endParaRPr sz="3600" b="1"/>
          </a:p>
          <a:p>
            <a:pPr marL="0" lvl="0" indent="0" algn="ctr" rtl="0">
              <a:spcBef>
                <a:spcPts val="0"/>
              </a:spcBef>
              <a:spcAft>
                <a:spcPts val="0"/>
              </a:spcAft>
              <a:buNone/>
            </a:pPr>
            <a:r>
              <a:rPr lang="en" sz="3600" b="1"/>
              <a:t>Recording/Sharing</a:t>
            </a:r>
            <a:endParaRPr sz="3600" b="1"/>
          </a:p>
          <a:p>
            <a:pPr marL="0" lvl="0" indent="0" algn="ctr" rtl="0">
              <a:spcBef>
                <a:spcPts val="0"/>
              </a:spcBef>
              <a:spcAft>
                <a:spcPts val="0"/>
              </a:spcAft>
              <a:buNone/>
            </a:pPr>
            <a:r>
              <a:rPr lang="en" sz="3600" b="1"/>
              <a:t>Accessibility</a:t>
            </a:r>
            <a:endParaRPr sz="3600" b="1"/>
          </a:p>
          <a:p>
            <a:pPr marL="0" lvl="0" indent="0" algn="ctr" rtl="0">
              <a:spcBef>
                <a:spcPts val="0"/>
              </a:spcBef>
              <a:spcAft>
                <a:spcPts val="0"/>
              </a:spcAft>
              <a:buNone/>
            </a:pPr>
            <a:r>
              <a:rPr lang="en" sz="3600" b="1"/>
              <a:t>Security</a:t>
            </a:r>
            <a:endParaRPr sz="3600" b="1"/>
          </a:p>
        </p:txBody>
      </p:sp>
      <p:sp>
        <p:nvSpPr>
          <p:cNvPr id="130" name="Google Shape;130;p25"/>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North’s eLearning Support Center</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6"/>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b="1"/>
              <a:t>Limit Screen Sharing to the Host Only</a:t>
            </a:r>
            <a:endParaRPr b="1"/>
          </a:p>
        </p:txBody>
      </p:sp>
      <p:sp>
        <p:nvSpPr>
          <p:cNvPr id="231" name="Google Shape;231;p36"/>
          <p:cNvSpPr txBox="1">
            <a:spLocks noGrp="1"/>
          </p:cNvSpPr>
          <p:nvPr>
            <p:ph type="body" idx="1"/>
          </p:nvPr>
        </p:nvSpPr>
        <p:spPr>
          <a:xfrm>
            <a:off x="628650" y="1387125"/>
            <a:ext cx="7886700" cy="2065500"/>
          </a:xfrm>
          <a:prstGeom prst="rect">
            <a:avLst/>
          </a:prstGeom>
        </p:spPr>
        <p:txBody>
          <a:bodyPr spcFirstLastPara="1" wrap="square" lIns="68575" tIns="34275" rIns="68575" bIns="34275" anchor="t" anchorCtr="0">
            <a:noAutofit/>
          </a:bodyPr>
          <a:lstStyle/>
          <a:p>
            <a:pPr marL="228600" lvl="0" indent="-216534" algn="l" rtl="0">
              <a:lnSpc>
                <a:spcPct val="115000"/>
              </a:lnSpc>
              <a:spcBef>
                <a:spcPts val="0"/>
              </a:spcBef>
              <a:spcAft>
                <a:spcPts val="0"/>
              </a:spcAft>
              <a:buSzPts val="2400"/>
              <a:buChar char="•"/>
            </a:pPr>
            <a:r>
              <a:rPr lang="en" sz="2400"/>
              <a:t>Now by default, screen sharing in Zoom meetings is limited to the host. </a:t>
            </a:r>
            <a:endParaRPr sz="2400"/>
          </a:p>
          <a:p>
            <a:pPr marL="228600" lvl="0" indent="-216534" algn="l" rtl="0">
              <a:lnSpc>
                <a:spcPct val="115000"/>
              </a:lnSpc>
              <a:spcBef>
                <a:spcPts val="0"/>
              </a:spcBef>
              <a:spcAft>
                <a:spcPts val="0"/>
              </a:spcAft>
              <a:buSzPts val="2400"/>
              <a:buChar char="•"/>
            </a:pPr>
            <a:r>
              <a:rPr lang="en" sz="2400"/>
              <a:t>Use security shield or the up arrow next to screen share to allow attendees to share their screen.</a:t>
            </a:r>
            <a:endParaRPr sz="2400"/>
          </a:p>
        </p:txBody>
      </p:sp>
      <p:pic>
        <p:nvPicPr>
          <p:cNvPr id="232" name="Google Shape;232;p36" descr="Security shield with options to control chat, lock meeting and screen share"/>
          <p:cNvPicPr preferRelativeResize="0"/>
          <p:nvPr/>
        </p:nvPicPr>
        <p:blipFill>
          <a:blip r:embed="rId3">
            <a:alphaModFix/>
          </a:blip>
          <a:stretch>
            <a:fillRect/>
          </a:stretch>
        </p:blipFill>
        <p:spPr>
          <a:xfrm>
            <a:off x="3220775" y="3037500"/>
            <a:ext cx="2702450" cy="2006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7"/>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b="1"/>
              <a:t>Lock your Meeting</a:t>
            </a:r>
            <a:endParaRPr b="1"/>
          </a:p>
        </p:txBody>
      </p:sp>
      <p:sp>
        <p:nvSpPr>
          <p:cNvPr id="238" name="Google Shape;238;p37"/>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228600" lvl="0" indent="-228600" algn="l" rtl="0">
              <a:lnSpc>
                <a:spcPct val="115000"/>
              </a:lnSpc>
              <a:spcBef>
                <a:spcPts val="1000"/>
              </a:spcBef>
              <a:spcAft>
                <a:spcPts val="0"/>
              </a:spcAft>
              <a:buSzPts val="2800"/>
              <a:buChar char="•"/>
            </a:pPr>
            <a:r>
              <a:rPr lang="en" sz="2800" b="1"/>
              <a:t>To Lock the Meeting:</a:t>
            </a:r>
            <a:endParaRPr sz="2800" b="1"/>
          </a:p>
          <a:p>
            <a:pPr marL="685800" lvl="1" indent="-203200" algn="l" rtl="0">
              <a:lnSpc>
                <a:spcPct val="115000"/>
              </a:lnSpc>
              <a:spcBef>
                <a:spcPts val="500"/>
              </a:spcBef>
              <a:spcAft>
                <a:spcPts val="0"/>
              </a:spcAft>
              <a:buSzPts val="2000"/>
              <a:buChar char="•"/>
            </a:pPr>
            <a:r>
              <a:rPr lang="en" sz="2000"/>
              <a:t>Open </a:t>
            </a:r>
            <a:r>
              <a:rPr lang="en" sz="2000" b="1"/>
              <a:t>Manage Participants</a:t>
            </a:r>
            <a:r>
              <a:rPr lang="en" sz="2000"/>
              <a:t> </a:t>
            </a:r>
            <a:endParaRPr sz="2000"/>
          </a:p>
          <a:p>
            <a:pPr marL="685800" lvl="1" indent="-203200" algn="l" rtl="0">
              <a:lnSpc>
                <a:spcPct val="115000"/>
              </a:lnSpc>
              <a:spcBef>
                <a:spcPts val="500"/>
              </a:spcBef>
              <a:spcAft>
                <a:spcPts val="0"/>
              </a:spcAft>
              <a:buSzPts val="2000"/>
              <a:buChar char="•"/>
            </a:pPr>
            <a:r>
              <a:rPr lang="en" sz="2000"/>
              <a:t>At the bottom of the </a:t>
            </a:r>
            <a:r>
              <a:rPr lang="en" sz="2000" b="1"/>
              <a:t>Participants</a:t>
            </a:r>
            <a:r>
              <a:rPr lang="en" sz="2000"/>
              <a:t> panel, click </a:t>
            </a:r>
            <a:r>
              <a:rPr lang="en" sz="2000" b="1"/>
              <a:t>More</a:t>
            </a:r>
            <a:r>
              <a:rPr lang="en" sz="2000"/>
              <a:t>. </a:t>
            </a:r>
            <a:endParaRPr sz="2000"/>
          </a:p>
          <a:p>
            <a:pPr marL="685800" lvl="1" indent="-228600" algn="l" rtl="0">
              <a:lnSpc>
                <a:spcPct val="115000"/>
              </a:lnSpc>
              <a:spcBef>
                <a:spcPts val="500"/>
              </a:spcBef>
              <a:spcAft>
                <a:spcPts val="0"/>
              </a:spcAft>
              <a:buSzPts val="2400"/>
              <a:buChar char="•"/>
            </a:pPr>
            <a:r>
              <a:rPr lang="en" sz="2000"/>
              <a:t>From the list that appears, click </a:t>
            </a:r>
            <a:r>
              <a:rPr lang="en" sz="2000" b="1"/>
              <a:t>Lock Meeting</a:t>
            </a:r>
            <a:r>
              <a:rPr lang="en" sz="2000"/>
              <a:t>.</a:t>
            </a:r>
            <a:r>
              <a:rPr lang="en" sz="2400"/>
              <a:t> </a:t>
            </a:r>
            <a:endParaRPr sz="2400"/>
          </a:p>
          <a:p>
            <a:pPr marL="228600" lvl="0" indent="-228600" algn="l" rtl="0">
              <a:lnSpc>
                <a:spcPct val="115000"/>
              </a:lnSpc>
              <a:spcBef>
                <a:spcPts val="1000"/>
              </a:spcBef>
              <a:spcAft>
                <a:spcPts val="0"/>
              </a:spcAft>
              <a:buSzPts val="2800"/>
              <a:buChar char="•"/>
            </a:pPr>
            <a:r>
              <a:rPr lang="en" sz="2800" b="1"/>
              <a:t>To Unlock the Meeting:</a:t>
            </a:r>
            <a:endParaRPr sz="2800" b="1"/>
          </a:p>
          <a:p>
            <a:pPr marL="685800" lvl="1" indent="-228600" algn="l" rtl="0">
              <a:lnSpc>
                <a:spcPct val="115000"/>
              </a:lnSpc>
              <a:spcBef>
                <a:spcPts val="500"/>
              </a:spcBef>
              <a:spcAft>
                <a:spcPts val="0"/>
              </a:spcAft>
              <a:buSzPts val="2400"/>
              <a:buChar char="•"/>
            </a:pPr>
            <a:r>
              <a:rPr lang="en" sz="2400"/>
              <a:t> </a:t>
            </a:r>
            <a:r>
              <a:rPr lang="en" sz="2000"/>
              <a:t>Follow the same steps as above and choose </a:t>
            </a:r>
            <a:r>
              <a:rPr lang="en" sz="2000" b="1"/>
              <a:t>Unlock Meeting </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8"/>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b="1"/>
              <a:t>Chat Public or Private?</a:t>
            </a:r>
            <a:endParaRPr b="1"/>
          </a:p>
        </p:txBody>
      </p:sp>
      <p:sp>
        <p:nvSpPr>
          <p:cNvPr id="244" name="Google Shape;244;p38"/>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81000" algn="l" rtl="0">
              <a:lnSpc>
                <a:spcPct val="115000"/>
              </a:lnSpc>
              <a:spcBef>
                <a:spcPts val="800"/>
              </a:spcBef>
              <a:spcAft>
                <a:spcPts val="0"/>
              </a:spcAft>
              <a:buClr>
                <a:srgbClr val="000000"/>
              </a:buClr>
              <a:buSzPts val="2400"/>
              <a:buChar char="•"/>
            </a:pPr>
            <a:r>
              <a:rPr lang="en" sz="2400">
                <a:solidFill>
                  <a:srgbClr val="000000"/>
                </a:solidFill>
                <a:highlight>
                  <a:srgbClr val="FAFAFA"/>
                </a:highlight>
              </a:rPr>
              <a:t>Check your account settings</a:t>
            </a:r>
            <a:endParaRPr sz="2400">
              <a:solidFill>
                <a:srgbClr val="000000"/>
              </a:solidFill>
              <a:highlight>
                <a:srgbClr val="FAFAFA"/>
              </a:highlight>
            </a:endParaRPr>
          </a:p>
          <a:p>
            <a:pPr marL="457200" lvl="0" indent="-381000" algn="l" rtl="0">
              <a:lnSpc>
                <a:spcPct val="115000"/>
              </a:lnSpc>
              <a:spcBef>
                <a:spcPts val="0"/>
              </a:spcBef>
              <a:spcAft>
                <a:spcPts val="0"/>
              </a:spcAft>
              <a:buClr>
                <a:srgbClr val="000000"/>
              </a:buClr>
              <a:buSzPts val="2400"/>
              <a:buChar char="•"/>
            </a:pPr>
            <a:r>
              <a:rPr lang="en" sz="2400">
                <a:solidFill>
                  <a:srgbClr val="000000"/>
                </a:solidFill>
                <a:highlight>
                  <a:srgbClr val="FAFAFA"/>
                </a:highlight>
              </a:rPr>
              <a:t>During the meeting, control who participants can chat with.</a:t>
            </a:r>
            <a:endParaRPr sz="2400">
              <a:solidFill>
                <a:srgbClr val="000000"/>
              </a:solidFill>
              <a:highlight>
                <a:srgbClr val="FAFAFA"/>
              </a:highlight>
            </a:endParaRPr>
          </a:p>
          <a:p>
            <a:pPr marL="914400" marR="139700" lvl="1" indent="-381000" algn="l" rtl="0">
              <a:lnSpc>
                <a:spcPct val="115000"/>
              </a:lnSpc>
              <a:spcBef>
                <a:spcPts val="0"/>
              </a:spcBef>
              <a:spcAft>
                <a:spcPts val="0"/>
              </a:spcAft>
              <a:buClr>
                <a:srgbClr val="000000"/>
              </a:buClr>
              <a:buSzPts val="2400"/>
              <a:buChar char="•"/>
            </a:pPr>
            <a:r>
              <a:rPr lang="en" sz="2400">
                <a:solidFill>
                  <a:srgbClr val="000000"/>
                </a:solidFill>
                <a:highlight>
                  <a:srgbClr val="FAFAFA"/>
                </a:highlight>
              </a:rPr>
              <a:t>No one: Disables in-meeting chat</a:t>
            </a:r>
            <a:endParaRPr sz="2400">
              <a:solidFill>
                <a:srgbClr val="000000"/>
              </a:solidFill>
              <a:highlight>
                <a:srgbClr val="FAFAFA"/>
              </a:highlight>
            </a:endParaRPr>
          </a:p>
          <a:p>
            <a:pPr marL="914400" marR="139700" lvl="1" indent="-381000" algn="l" rtl="0">
              <a:lnSpc>
                <a:spcPct val="115000"/>
              </a:lnSpc>
              <a:spcBef>
                <a:spcPts val="0"/>
              </a:spcBef>
              <a:spcAft>
                <a:spcPts val="0"/>
              </a:spcAft>
              <a:buClr>
                <a:srgbClr val="000000"/>
              </a:buClr>
              <a:buSzPts val="2400"/>
              <a:buChar char="•"/>
            </a:pPr>
            <a:r>
              <a:rPr lang="en" sz="2400">
                <a:solidFill>
                  <a:srgbClr val="000000"/>
                </a:solidFill>
                <a:highlight>
                  <a:srgbClr val="FAFAFA"/>
                </a:highlight>
              </a:rPr>
              <a:t>Host only</a:t>
            </a:r>
            <a:endParaRPr sz="2400">
              <a:solidFill>
                <a:srgbClr val="000000"/>
              </a:solidFill>
              <a:highlight>
                <a:srgbClr val="FAFAFA"/>
              </a:highlight>
            </a:endParaRPr>
          </a:p>
          <a:p>
            <a:pPr marL="914400" marR="139700" lvl="1" indent="-381000" algn="l" rtl="0">
              <a:lnSpc>
                <a:spcPct val="115000"/>
              </a:lnSpc>
              <a:spcBef>
                <a:spcPts val="0"/>
              </a:spcBef>
              <a:spcAft>
                <a:spcPts val="0"/>
              </a:spcAft>
              <a:buClr>
                <a:srgbClr val="000000"/>
              </a:buClr>
              <a:buSzPts val="2400"/>
              <a:buChar char="•"/>
            </a:pPr>
            <a:r>
              <a:rPr lang="en" sz="2400">
                <a:solidFill>
                  <a:srgbClr val="000000"/>
                </a:solidFill>
                <a:highlight>
                  <a:srgbClr val="FAFAFA"/>
                </a:highlight>
              </a:rPr>
              <a:t>Everyone publicly</a:t>
            </a:r>
            <a:endParaRPr sz="2400">
              <a:solidFill>
                <a:srgbClr val="000000"/>
              </a:solidFill>
              <a:highlight>
                <a:srgbClr val="FAFAFA"/>
              </a:highlight>
            </a:endParaRPr>
          </a:p>
          <a:p>
            <a:pPr marL="914400" marR="139700" lvl="1" indent="-381000" algn="l" rtl="0">
              <a:lnSpc>
                <a:spcPct val="115000"/>
              </a:lnSpc>
              <a:spcBef>
                <a:spcPts val="0"/>
              </a:spcBef>
              <a:spcAft>
                <a:spcPts val="0"/>
              </a:spcAft>
              <a:buClr>
                <a:srgbClr val="000000"/>
              </a:buClr>
              <a:buSzPts val="2400"/>
              <a:buChar char="•"/>
            </a:pPr>
            <a:r>
              <a:rPr lang="en" sz="2400">
                <a:solidFill>
                  <a:srgbClr val="000000"/>
                </a:solidFill>
                <a:highlight>
                  <a:srgbClr val="FAFAFA"/>
                </a:highlight>
              </a:rPr>
              <a:t>Everyone publicly and privately</a:t>
            </a:r>
            <a:endParaRPr sz="2400">
              <a:solidFill>
                <a:srgbClr val="000000"/>
              </a:solidFill>
              <a:highlight>
                <a:srgbClr val="FAFAFA"/>
              </a:highlight>
            </a:endParaRPr>
          </a:p>
          <a:p>
            <a:pPr marL="0" lvl="0" indent="0" algn="l" rtl="0">
              <a:spcBef>
                <a:spcPts val="8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Zoom Security and Data Handling Resources</a:t>
            </a:r>
            <a:endParaRPr b="1"/>
          </a:p>
        </p:txBody>
      </p:sp>
      <p:sp>
        <p:nvSpPr>
          <p:cNvPr id="250" name="Google Shape;250;p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Zoom’s Privacy Policy</a:t>
            </a:r>
            <a:endParaRPr/>
          </a:p>
          <a:p>
            <a:pPr marL="0" lvl="0" indent="0" algn="l" rtl="0">
              <a:spcBef>
                <a:spcPts val="1600"/>
              </a:spcBef>
              <a:spcAft>
                <a:spcPts val="0"/>
              </a:spcAft>
              <a:buNone/>
            </a:pPr>
            <a:r>
              <a:rPr lang="en" u="sng">
                <a:solidFill>
                  <a:schemeClr val="hlink"/>
                </a:solidFill>
                <a:hlinkClick r:id="rId4"/>
              </a:rPr>
              <a:t>The Facts around Zoom and </a:t>
            </a:r>
            <a:r>
              <a:rPr lang="en" u="sng">
                <a:solidFill>
                  <a:schemeClr val="hlink"/>
                </a:solidFill>
                <a:hlinkClick r:id="rId4"/>
              </a:rPr>
              <a:t>Encryption</a:t>
            </a:r>
            <a:r>
              <a:rPr lang="en" u="sng">
                <a:solidFill>
                  <a:schemeClr val="hlink"/>
                </a:solidFill>
                <a:hlinkClick r:id="rId4"/>
              </a:rPr>
              <a:t> for Meetings</a:t>
            </a:r>
            <a:endParaRPr/>
          </a:p>
          <a:p>
            <a:pPr marL="0" lvl="0" indent="0" algn="l" rtl="0">
              <a:spcBef>
                <a:spcPts val="1600"/>
              </a:spcBef>
              <a:spcAft>
                <a:spcPts val="0"/>
              </a:spcAft>
              <a:buNone/>
            </a:pPr>
            <a:r>
              <a:rPr lang="en" u="sng">
                <a:solidFill>
                  <a:schemeClr val="hlink"/>
                </a:solidFill>
                <a:hlinkClick r:id="rId5"/>
              </a:rPr>
              <a:t>Attendee Attention Tracking Removed</a:t>
            </a:r>
            <a:endParaRPr/>
          </a:p>
          <a:p>
            <a:pPr marL="0" lvl="0" indent="0" algn="l" rtl="0">
              <a:spcBef>
                <a:spcPts val="1600"/>
              </a:spcBef>
              <a:spcAft>
                <a:spcPts val="0"/>
              </a:spcAft>
              <a:buNone/>
            </a:pPr>
            <a:r>
              <a:rPr lang="en" u="sng">
                <a:solidFill>
                  <a:schemeClr val="hlink"/>
                </a:solidFill>
                <a:hlinkClick r:id="rId6"/>
              </a:rPr>
              <a:t>Message to Users by CEO Eric Yuan</a:t>
            </a:r>
            <a:endParaRPr/>
          </a:p>
          <a:p>
            <a:pPr marL="0" lvl="0" indent="0" algn="l" rtl="0">
              <a:spcBef>
                <a:spcPts val="1600"/>
              </a:spcBef>
              <a:spcAft>
                <a:spcPts val="0"/>
              </a:spcAft>
              <a:buNone/>
            </a:pPr>
            <a:r>
              <a:rPr lang="en" u="sng">
                <a:solidFill>
                  <a:schemeClr val="hlink"/>
                </a:solidFill>
                <a:hlinkClick r:id="rId7"/>
              </a:rPr>
              <a:t>Security at Zoom</a:t>
            </a:r>
            <a:endParaRPr/>
          </a:p>
          <a:p>
            <a:pPr marL="0" lvl="0" indent="0" algn="l" rtl="0">
              <a:spcBef>
                <a:spcPts val="1600"/>
              </a:spcBef>
              <a:spcAft>
                <a:spcPts val="0"/>
              </a:spcAft>
              <a:buNone/>
            </a:pPr>
            <a:r>
              <a:rPr lang="en" u="sng">
                <a:solidFill>
                  <a:schemeClr val="hlink"/>
                </a:solidFill>
                <a:hlinkClick r:id="rId8"/>
              </a:rPr>
              <a:t>Zoom Security WhitePaper</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b="1"/>
              <a:t>Zoom Recording and Sharing</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Zoom Recording</a:t>
            </a:r>
            <a:endParaRPr b="1"/>
          </a:p>
        </p:txBody>
      </p:sp>
      <p:sp>
        <p:nvSpPr>
          <p:cNvPr id="261" name="Google Shape;261;p4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000" b="1"/>
              <a:t>Record to the Cloud</a:t>
            </a:r>
            <a:endParaRPr sz="2000" b="1"/>
          </a:p>
          <a:p>
            <a:pPr marL="457200" lvl="0" indent="-355600" algn="l" rtl="0">
              <a:spcBef>
                <a:spcPts val="1600"/>
              </a:spcBef>
              <a:spcAft>
                <a:spcPts val="0"/>
              </a:spcAft>
              <a:buSzPts val="2000"/>
              <a:buChar char="●"/>
            </a:pPr>
            <a:r>
              <a:rPr lang="en" sz="2000"/>
              <a:t>Zoom recording integrated with Panopto</a:t>
            </a:r>
            <a:endParaRPr sz="2000"/>
          </a:p>
          <a:p>
            <a:pPr marL="457200" lvl="0" indent="-355600" algn="l" rtl="0">
              <a:spcBef>
                <a:spcPts val="0"/>
              </a:spcBef>
              <a:spcAft>
                <a:spcPts val="0"/>
              </a:spcAft>
              <a:buSzPts val="2000"/>
              <a:buChar char="●"/>
            </a:pPr>
            <a:r>
              <a:rPr lang="en" sz="2000"/>
              <a:t>Found in My Folder &gt; Meeting Recordings</a:t>
            </a:r>
            <a:endParaRPr sz="2000"/>
          </a:p>
        </p:txBody>
      </p:sp>
      <p:sp>
        <p:nvSpPr>
          <p:cNvPr id="262" name="Google Shape;262;p4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000" b="1"/>
              <a:t>Record to the Computer</a:t>
            </a:r>
            <a:endParaRPr sz="2000" b="1"/>
          </a:p>
          <a:p>
            <a:pPr marL="457200" lvl="0" indent="-355600" algn="l" rtl="0">
              <a:spcBef>
                <a:spcPts val="1600"/>
              </a:spcBef>
              <a:spcAft>
                <a:spcPts val="0"/>
              </a:spcAft>
              <a:buSzPts val="2000"/>
              <a:buChar char="●"/>
            </a:pPr>
            <a:r>
              <a:rPr lang="en" sz="2000"/>
              <a:t>Locally stored: My Documents &gt; Zoom Folder &gt; </a:t>
            </a:r>
            <a:r>
              <a:rPr lang="en" sz="2000">
                <a:solidFill>
                  <a:srgbClr val="074D70"/>
                </a:solidFill>
                <a:highlight>
                  <a:srgbClr val="FAFAFA"/>
                </a:highlight>
              </a:rPr>
              <a:t>Zoom_0.mp4.</a:t>
            </a:r>
            <a:endParaRPr sz="2000"/>
          </a:p>
        </p:txBody>
      </p:sp>
      <p:pic>
        <p:nvPicPr>
          <p:cNvPr id="263" name="Google Shape;263;p41"/>
          <p:cNvPicPr preferRelativeResize="0"/>
          <p:nvPr/>
        </p:nvPicPr>
        <p:blipFill>
          <a:blip r:embed="rId3">
            <a:alphaModFix/>
          </a:blip>
          <a:stretch>
            <a:fillRect/>
          </a:stretch>
        </p:blipFill>
        <p:spPr>
          <a:xfrm>
            <a:off x="0" y="4570800"/>
            <a:ext cx="9143999" cy="572700"/>
          </a:xfrm>
          <a:prstGeom prst="rect">
            <a:avLst/>
          </a:prstGeom>
          <a:noFill/>
          <a:ln w="19050" cap="flat" cmpd="sng">
            <a:solidFill>
              <a:srgbClr val="000000"/>
            </a:solidFill>
            <a:prstDash val="solid"/>
            <a:round/>
            <a:headEnd type="none" w="sm" len="sm"/>
            <a:tailEnd type="none" w="sm" len="sm"/>
          </a:ln>
        </p:spPr>
      </p:pic>
      <p:pic>
        <p:nvPicPr>
          <p:cNvPr id="264" name="Google Shape;264;p41"/>
          <p:cNvPicPr preferRelativeResize="0"/>
          <p:nvPr/>
        </p:nvPicPr>
        <p:blipFill rotWithShape="1">
          <a:blip r:embed="rId4">
            <a:alphaModFix/>
          </a:blip>
          <a:srcRect t="27983" b="54121"/>
          <a:stretch/>
        </p:blipFill>
        <p:spPr>
          <a:xfrm>
            <a:off x="5764600" y="4122500"/>
            <a:ext cx="2040250" cy="4463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2"/>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t>Accessibility</a:t>
            </a:r>
            <a:endParaRPr b="1"/>
          </a:p>
        </p:txBody>
      </p:sp>
      <p:sp>
        <p:nvSpPr>
          <p:cNvPr id="270" name="Google Shape;270;p42"/>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Zoom</a:t>
            </a:r>
            <a:endParaRPr/>
          </a:p>
          <a:p>
            <a:pPr marL="0" lvl="0" indent="0" algn="ctr" rtl="0">
              <a:spcBef>
                <a:spcPts val="0"/>
              </a:spcBef>
              <a:spcAft>
                <a:spcPts val="0"/>
              </a:spcAft>
              <a:buNone/>
            </a:pPr>
            <a:r>
              <a:rPr lang="en"/>
              <a:t>Panopto</a:t>
            </a:r>
            <a:endParaRPr/>
          </a:p>
        </p:txBody>
      </p:sp>
      <p:sp>
        <p:nvSpPr>
          <p:cNvPr id="271" name="Google Shape;271;p42"/>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u="sng">
                <a:solidFill>
                  <a:schemeClr val="hlink"/>
                </a:solidFill>
                <a:hlinkClick r:id="rId3"/>
              </a:rPr>
              <a:t>Zoom Accessibility Documentation</a:t>
            </a:r>
            <a:endParaRPr/>
          </a:p>
          <a:p>
            <a:pPr marL="0" lvl="0" indent="0" algn="l" rtl="0">
              <a:spcBef>
                <a:spcPts val="1600"/>
              </a:spcBef>
              <a:spcAft>
                <a:spcPts val="0"/>
              </a:spcAft>
              <a:buNone/>
            </a:pPr>
            <a:r>
              <a:rPr lang="en"/>
              <a:t>Transcripts, keyboard shortcuts,screen reader support</a:t>
            </a:r>
            <a:endParaRPr/>
          </a:p>
          <a:p>
            <a:pPr marL="0" lvl="0" indent="0" algn="l" rtl="0">
              <a:spcBef>
                <a:spcPts val="1600"/>
              </a:spcBef>
              <a:spcAft>
                <a:spcPts val="0"/>
              </a:spcAft>
              <a:buNone/>
            </a:pPr>
            <a:r>
              <a:rPr lang="en" u="sng">
                <a:solidFill>
                  <a:schemeClr val="hlink"/>
                </a:solidFill>
                <a:hlinkClick r:id="rId4"/>
              </a:rPr>
              <a:t>Panopto Accessibility Documentation</a:t>
            </a:r>
            <a:endParaRPr/>
          </a:p>
          <a:p>
            <a:pPr marL="0" lvl="0" indent="0" algn="l" rtl="0">
              <a:spcBef>
                <a:spcPts val="1600"/>
              </a:spcBef>
              <a:spcAft>
                <a:spcPts val="1600"/>
              </a:spcAft>
              <a:buNone/>
            </a:pPr>
            <a:r>
              <a:rPr lang="en"/>
              <a:t>Closed captions, keyboard navigation, screen reader support, variable play speedback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t>Zoom Management</a:t>
            </a:r>
            <a:endParaRPr b="1"/>
          </a:p>
        </p:txBody>
      </p:sp>
      <p:sp>
        <p:nvSpPr>
          <p:cNvPr id="167" name="Google Shape;167;p28"/>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Let’s take a look at </a:t>
            </a:r>
            <a:r>
              <a:rPr lang="en">
                <a:highlight>
                  <a:srgbClr val="FFFF00"/>
                </a:highlight>
              </a:rPr>
              <a:t>account settings for Education</a:t>
            </a:r>
            <a:endParaRPr>
              <a:highlight>
                <a:srgbClr val="FFFF00"/>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
        <p:cNvGrpSpPr/>
        <p:nvPr/>
      </p:nvGrpSpPr>
      <p:grpSpPr>
        <a:xfrm>
          <a:off x="0" y="0"/>
          <a:ext cx="0" cy="0"/>
          <a:chOff x="0" y="0"/>
          <a:chExt cx="0" cy="0"/>
        </a:xfrm>
      </p:grpSpPr>
      <p:sp>
        <p:nvSpPr>
          <p:cNvPr id="172" name="Google Shape;172;p29"/>
          <p:cNvSpPr txBox="1">
            <a:spLocks noGrp="1"/>
          </p:cNvSpPr>
          <p:nvPr>
            <p:ph type="title"/>
          </p:nvPr>
        </p:nvSpPr>
        <p:spPr>
          <a:xfrm>
            <a:off x="1394" y="9002"/>
            <a:ext cx="9141300" cy="1008000"/>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Clr>
                <a:schemeClr val="dk1"/>
              </a:buClr>
              <a:buSzPts val="3300"/>
              <a:buFont typeface="Calibri"/>
              <a:buNone/>
            </a:pPr>
            <a:r>
              <a:rPr lang="en" b="1"/>
              <a:t>Checklist Zoom for Education Part 1</a:t>
            </a:r>
            <a:endParaRPr/>
          </a:p>
        </p:txBody>
      </p:sp>
      <p:grpSp>
        <p:nvGrpSpPr>
          <p:cNvPr id="173" name="Google Shape;173;p29"/>
          <p:cNvGrpSpPr/>
          <p:nvPr/>
        </p:nvGrpSpPr>
        <p:grpSpPr>
          <a:xfrm>
            <a:off x="197009" y="860446"/>
            <a:ext cx="8742961" cy="4065000"/>
            <a:chOff x="9916" y="0"/>
            <a:chExt cx="11657281" cy="5420000"/>
          </a:xfrm>
        </p:grpSpPr>
        <p:sp>
          <p:nvSpPr>
            <p:cNvPr id="174" name="Google Shape;174;p29"/>
            <p:cNvSpPr/>
            <p:nvPr/>
          </p:nvSpPr>
          <p:spPr>
            <a:xfrm>
              <a:off x="9916" y="0"/>
              <a:ext cx="3924600" cy="1177500"/>
            </a:xfrm>
            <a:prstGeom prst="chevron">
              <a:avLst>
                <a:gd name="adj" fmla="val 3000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75" name="Google Shape;175;p29"/>
            <p:cNvSpPr txBox="1"/>
            <p:nvPr/>
          </p:nvSpPr>
          <p:spPr>
            <a:xfrm>
              <a:off x="363136" y="0"/>
              <a:ext cx="3218100" cy="1177500"/>
            </a:xfrm>
            <a:prstGeom prst="rect">
              <a:avLst/>
            </a:prstGeom>
            <a:noFill/>
            <a:ln>
              <a:noFill/>
            </a:ln>
          </p:spPr>
          <p:txBody>
            <a:bodyPr spcFirstLastPara="1" wrap="square" lIns="109025" tIns="109025" rIns="109025" bIns="109025"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 sz="2100" b="1" i="0" u="none" strike="noStrike" cap="none">
                  <a:solidFill>
                    <a:schemeClr val="lt1"/>
                  </a:solidFill>
                  <a:latin typeface="Calibri"/>
                  <a:ea typeface="Calibri"/>
                  <a:cs typeface="Calibri"/>
                  <a:sym typeface="Calibri"/>
                </a:rPr>
                <a:t>Before Meeting</a:t>
              </a:r>
              <a:endParaRPr sz="2100" b="1" i="0" u="none" strike="noStrike" cap="none">
                <a:solidFill>
                  <a:schemeClr val="lt1"/>
                </a:solidFill>
                <a:latin typeface="Calibri"/>
                <a:ea typeface="Calibri"/>
                <a:cs typeface="Calibri"/>
                <a:sym typeface="Calibri"/>
              </a:endParaRPr>
            </a:p>
          </p:txBody>
        </p:sp>
        <p:sp>
          <p:nvSpPr>
            <p:cNvPr id="176" name="Google Shape;176;p29"/>
            <p:cNvSpPr/>
            <p:nvPr/>
          </p:nvSpPr>
          <p:spPr>
            <a:xfrm>
              <a:off x="9916" y="1177400"/>
              <a:ext cx="3571500" cy="4242600"/>
            </a:xfrm>
            <a:prstGeom prst="rect">
              <a:avLst/>
            </a:prstGeom>
            <a:solidFill>
              <a:srgbClr val="CFDEEF">
                <a:alpha val="89800"/>
              </a:srgbClr>
            </a:solidFill>
            <a:ln w="12700" cap="flat" cmpd="sng">
              <a:solidFill>
                <a:srgbClr val="CFDEEF">
                  <a:alpha val="89800"/>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77" name="Google Shape;177;p29"/>
            <p:cNvSpPr txBox="1"/>
            <p:nvPr/>
          </p:nvSpPr>
          <p:spPr>
            <a:xfrm>
              <a:off x="9916" y="1177400"/>
              <a:ext cx="3571500" cy="4242600"/>
            </a:xfrm>
            <a:prstGeom prst="rect">
              <a:avLst/>
            </a:prstGeom>
            <a:noFill/>
            <a:ln>
              <a:noFill/>
            </a:ln>
          </p:spPr>
          <p:txBody>
            <a:bodyPr spcFirstLastPara="1" wrap="square" lIns="211650" tIns="211650" rIns="211650" bIns="423325" anchor="t" anchorCtr="0">
              <a:noAutofit/>
            </a:bodyPr>
            <a:lstStyle/>
            <a:p>
              <a:pPr marL="0" marR="0" lvl="0" indent="0" algn="ctr" rtl="0">
                <a:lnSpc>
                  <a:spcPct val="90000"/>
                </a:lnSpc>
                <a:spcBef>
                  <a:spcPts val="0"/>
                </a:spcBef>
                <a:spcAft>
                  <a:spcPts val="0"/>
                </a:spcAft>
                <a:buClr>
                  <a:schemeClr val="dk1"/>
                </a:buClr>
                <a:buSzPts val="800"/>
                <a:buFont typeface="Calibri"/>
                <a:buNone/>
              </a:pPr>
              <a:r>
                <a:rPr lang="en" sz="900" b="1" i="0" u="none" strike="noStrike" cap="none">
                  <a:solidFill>
                    <a:schemeClr val="dk1"/>
                  </a:solidFill>
                  <a:latin typeface="Calibri"/>
                  <a:ea typeface="Calibri"/>
                  <a:cs typeface="Calibri"/>
                  <a:sym typeface="Calibri"/>
                </a:rPr>
                <a:t>Settings</a:t>
              </a:r>
              <a:endParaRPr sz="900" b="1" i="0" u="none" strike="noStrike" cap="none">
                <a:solidFill>
                  <a:schemeClr val="dk1"/>
                </a:solidFill>
                <a:latin typeface="Calibri"/>
                <a:ea typeface="Calibri"/>
                <a:cs typeface="Calibri"/>
                <a:sym typeface="Calibri"/>
              </a:endParaRPr>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Host/Participant video  </a:t>
              </a:r>
              <a:r>
                <a:rPr lang="en" sz="800" b="0" i="0" u="none" strike="noStrike" cap="none">
                  <a:solidFill>
                    <a:srgbClr val="FF0000"/>
                  </a:solidFill>
                  <a:latin typeface="Calibri"/>
                  <a:ea typeface="Calibri"/>
                  <a:cs typeface="Calibri"/>
                  <a:sym typeface="Calibri"/>
                </a:rPr>
                <a:t>OFF</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Join before host  </a:t>
              </a:r>
              <a:r>
                <a:rPr lang="en" sz="800" b="0" i="0" u="none" strike="noStrike" cap="none">
                  <a:solidFill>
                    <a:srgbClr val="FF0000"/>
                  </a:solidFill>
                  <a:latin typeface="Calibri"/>
                  <a:ea typeface="Calibri"/>
                  <a:cs typeface="Calibri"/>
                  <a:sym typeface="Calibri"/>
                </a:rPr>
                <a:t>OFF</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Mute Participants upon Entry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Chat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Private Chat  ON/OFF Optional</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Auto-Saving chats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File Transfer </a:t>
              </a:r>
              <a:r>
                <a:rPr lang="en" sz="800" b="0" i="0" u="none" strike="noStrike" cap="none">
                  <a:solidFill>
                    <a:srgbClr val="FF0000"/>
                  </a:solidFill>
                  <a:latin typeface="Calibri"/>
                  <a:ea typeface="Calibri"/>
                  <a:cs typeface="Calibri"/>
                  <a:sym typeface="Calibri"/>
                </a:rPr>
                <a:t>OFF</a:t>
              </a:r>
              <a:endParaRPr sz="1100">
                <a:solidFill>
                  <a:srgbClr val="FF0000"/>
                </a:solidFill>
              </a:endParaRPr>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Co-Host (If co-teaching)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Polling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Always show meeting Control Bar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Screen Sharing (Host Only)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Annotation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Whiteboard </a:t>
              </a:r>
              <a:r>
                <a:rPr lang="en" sz="800" b="0" i="0" u="none" strike="noStrike" cap="none">
                  <a:solidFill>
                    <a:srgbClr val="548135"/>
                  </a:solidFill>
                  <a:latin typeface="Calibri"/>
                  <a:ea typeface="Calibri"/>
                  <a:cs typeface="Calibri"/>
                  <a:sym typeface="Calibri"/>
                </a:rPr>
                <a:t>ON</a:t>
              </a:r>
              <a:endParaRPr sz="800" b="0" i="0" u="none" strike="noStrike" cap="none">
                <a:solidFill>
                  <a:srgbClr val="548135"/>
                </a:solidFill>
                <a:latin typeface="Calibri"/>
                <a:ea typeface="Calibri"/>
                <a:cs typeface="Calibri"/>
                <a:sym typeface="Calibri"/>
              </a:endParaRPr>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Nonverbal Feedback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Breakout Room </a:t>
              </a:r>
              <a:r>
                <a:rPr lang="en" sz="800" b="0" i="0" u="none" strike="noStrike" cap="none">
                  <a:solidFill>
                    <a:srgbClr val="548135"/>
                  </a:solidFill>
                  <a:latin typeface="Calibri"/>
                  <a:ea typeface="Calibri"/>
                  <a:cs typeface="Calibri"/>
                  <a:sym typeface="Calibri"/>
                </a:rPr>
                <a:t>ON</a:t>
              </a:r>
              <a:endParaRPr sz="1100"/>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Waiting Room </a:t>
              </a:r>
              <a:r>
                <a:rPr lang="en" sz="800" b="0" i="0" u="none" strike="noStrike" cap="none">
                  <a:solidFill>
                    <a:srgbClr val="38761D"/>
                  </a:solidFill>
                  <a:latin typeface="Calibri"/>
                  <a:ea typeface="Calibri"/>
                  <a:cs typeface="Calibri"/>
                  <a:sym typeface="Calibri"/>
                </a:rPr>
                <a:t>ON</a:t>
              </a:r>
              <a:endParaRPr sz="1100">
                <a:solidFill>
                  <a:srgbClr val="38761D"/>
                </a:solidFill>
              </a:endParaRPr>
            </a:p>
            <a:p>
              <a:pPr marL="0" marR="0" lvl="0" indent="0" algn="l" rtl="0">
                <a:lnSpc>
                  <a:spcPct val="90000"/>
                </a:lnSpc>
                <a:spcBef>
                  <a:spcPts val="300"/>
                </a:spcBef>
                <a:spcAft>
                  <a:spcPts val="0"/>
                </a:spcAft>
                <a:buClr>
                  <a:schemeClr val="dk1"/>
                </a:buClr>
                <a:buSzPts val="800"/>
                <a:buFont typeface="Calibri"/>
                <a:buNone/>
              </a:pPr>
              <a:r>
                <a:rPr lang="en" sz="800" b="0" i="0" u="none" strike="noStrike" cap="none">
                  <a:solidFill>
                    <a:schemeClr val="dk1"/>
                  </a:solidFill>
                  <a:latin typeface="Calibri"/>
                  <a:ea typeface="Calibri"/>
                  <a:cs typeface="Calibri"/>
                  <a:sym typeface="Calibri"/>
                </a:rPr>
                <a:t>Allow removed Participants to rejoin </a:t>
              </a:r>
              <a:r>
                <a:rPr lang="en" sz="800" b="0" i="0" u="none" strike="noStrike" cap="none">
                  <a:solidFill>
                    <a:srgbClr val="FF0000"/>
                  </a:solidFill>
                  <a:latin typeface="Calibri"/>
                  <a:ea typeface="Calibri"/>
                  <a:cs typeface="Calibri"/>
                  <a:sym typeface="Calibri"/>
                </a:rPr>
                <a:t>OFF</a:t>
              </a:r>
              <a:endParaRPr sz="1100"/>
            </a:p>
          </p:txBody>
        </p:sp>
        <p:sp>
          <p:nvSpPr>
            <p:cNvPr id="178" name="Google Shape;178;p29"/>
            <p:cNvSpPr/>
            <p:nvPr/>
          </p:nvSpPr>
          <p:spPr>
            <a:xfrm>
              <a:off x="3876257" y="0"/>
              <a:ext cx="3924600" cy="1177500"/>
            </a:xfrm>
            <a:prstGeom prst="chevron">
              <a:avLst>
                <a:gd name="adj" fmla="val 30000"/>
              </a:avLst>
            </a:prstGeom>
            <a:solidFill>
              <a:srgbClr val="4CC38C"/>
            </a:solidFill>
            <a:ln w="12700" cap="flat" cmpd="sng">
              <a:solidFill>
                <a:srgbClr val="4CC38C"/>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79" name="Google Shape;179;p29"/>
            <p:cNvSpPr txBox="1"/>
            <p:nvPr/>
          </p:nvSpPr>
          <p:spPr>
            <a:xfrm>
              <a:off x="4229477" y="0"/>
              <a:ext cx="3218100" cy="1177500"/>
            </a:xfrm>
            <a:prstGeom prst="rect">
              <a:avLst/>
            </a:prstGeom>
            <a:noFill/>
            <a:ln>
              <a:noFill/>
            </a:ln>
          </p:spPr>
          <p:txBody>
            <a:bodyPr spcFirstLastPara="1" wrap="square" lIns="109025" tIns="109025" rIns="109025" bIns="109025"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 sz="2100" b="1" i="0" u="none" strike="noStrike" cap="none">
                  <a:solidFill>
                    <a:schemeClr val="lt1"/>
                  </a:solidFill>
                  <a:latin typeface="Calibri"/>
                  <a:ea typeface="Calibri"/>
                  <a:cs typeface="Calibri"/>
                  <a:sym typeface="Calibri"/>
                </a:rPr>
                <a:t>During Meeting</a:t>
              </a:r>
              <a:endParaRPr sz="2100" b="1" i="0" u="none" strike="noStrike" cap="none">
                <a:solidFill>
                  <a:schemeClr val="lt1"/>
                </a:solidFill>
                <a:latin typeface="Calibri"/>
                <a:ea typeface="Calibri"/>
                <a:cs typeface="Calibri"/>
                <a:sym typeface="Calibri"/>
              </a:endParaRPr>
            </a:p>
          </p:txBody>
        </p:sp>
        <p:sp>
          <p:nvSpPr>
            <p:cNvPr id="180" name="Google Shape;180;p29"/>
            <p:cNvSpPr/>
            <p:nvPr/>
          </p:nvSpPr>
          <p:spPr>
            <a:xfrm>
              <a:off x="3876257" y="1177400"/>
              <a:ext cx="3571500" cy="4242600"/>
            </a:xfrm>
            <a:prstGeom prst="rect">
              <a:avLst/>
            </a:prstGeom>
            <a:solidFill>
              <a:srgbClr val="CCE8DD">
                <a:alpha val="89800"/>
              </a:srgbClr>
            </a:solidFill>
            <a:ln w="12700" cap="flat" cmpd="sng">
              <a:solidFill>
                <a:srgbClr val="CCE8DD">
                  <a:alpha val="89800"/>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81" name="Google Shape;181;p29"/>
            <p:cNvSpPr txBox="1"/>
            <p:nvPr/>
          </p:nvSpPr>
          <p:spPr>
            <a:xfrm>
              <a:off x="3876257" y="1177400"/>
              <a:ext cx="3571500" cy="4242600"/>
            </a:xfrm>
            <a:prstGeom prst="rect">
              <a:avLst/>
            </a:prstGeom>
            <a:noFill/>
            <a:ln>
              <a:noFill/>
            </a:ln>
          </p:spPr>
          <p:txBody>
            <a:bodyPr spcFirstLastPara="1" wrap="square" lIns="211650" tIns="211650" rIns="211650" bIns="423325" anchor="t" anchorCtr="0">
              <a:noAutofit/>
            </a:bodyPr>
            <a:lstStyle/>
            <a:p>
              <a:pPr marL="0" marR="0" lvl="0" indent="0" algn="ctr" rtl="0">
                <a:lnSpc>
                  <a:spcPct val="90000"/>
                </a:lnSpc>
                <a:spcBef>
                  <a:spcPts val="0"/>
                </a:spcBef>
                <a:spcAft>
                  <a:spcPts val="0"/>
                </a:spcAft>
                <a:buClr>
                  <a:schemeClr val="dk1"/>
                </a:buClr>
                <a:buSzPts val="800"/>
                <a:buFont typeface="Calibri"/>
                <a:buNone/>
              </a:pPr>
              <a:r>
                <a:rPr lang="en" sz="900" b="1" i="0" u="none" strike="noStrike" cap="none">
                  <a:solidFill>
                    <a:schemeClr val="dk1"/>
                  </a:solidFill>
                  <a:latin typeface="Calibri"/>
                  <a:ea typeface="Calibri"/>
                  <a:cs typeface="Calibri"/>
                  <a:sym typeface="Calibri"/>
                </a:rPr>
                <a:t>Netiquette</a:t>
              </a:r>
              <a:endParaRPr sz="900" b="1" i="0" u="none" strike="noStrike" cap="none">
                <a:solidFill>
                  <a:schemeClr val="dk1"/>
                </a:solidFill>
                <a:latin typeface="Calibri"/>
                <a:ea typeface="Calibri"/>
                <a:cs typeface="Calibri"/>
                <a:sym typeface="Calibri"/>
              </a:endParaRPr>
            </a:p>
            <a:p>
              <a:pPr marL="177800" marR="0" lvl="0" indent="-101600" algn="l" rtl="0">
                <a:lnSpc>
                  <a:spcPct val="115000"/>
                </a:lnSpc>
                <a:spcBef>
                  <a:spcPts val="30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Join your meeting as the host</a:t>
              </a:r>
              <a:endParaRPr sz="1100"/>
            </a:p>
            <a:p>
              <a:pPr marL="1778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Remind students how to participate: Chat, nonverbal feedback, raise hand</a:t>
              </a:r>
              <a:endParaRPr sz="1100"/>
            </a:p>
            <a:p>
              <a:pPr marL="1778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Check chat for questions and comments</a:t>
              </a:r>
              <a:endParaRPr sz="1100"/>
            </a:p>
            <a:p>
              <a:pPr marL="1778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Manage Participants: Place students in/out of waiting room, remove participants if needed, mute/unmute all</a:t>
              </a:r>
              <a:endParaRPr sz="1100"/>
            </a:p>
            <a:p>
              <a:pPr marL="1778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If co-teaching, assign co-host</a:t>
              </a:r>
              <a:endParaRPr sz="1100"/>
            </a:p>
            <a:p>
              <a:pPr marL="1778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Lock your Zoom meeting after all participants have arrived</a:t>
              </a:r>
              <a:endParaRPr sz="1100"/>
            </a:p>
            <a:p>
              <a:pPr marL="1778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Only you as the host can share your screen. U</a:t>
              </a:r>
              <a:r>
                <a:rPr lang="en" sz="800">
                  <a:solidFill>
                    <a:schemeClr val="dk1"/>
                  </a:solidFill>
                  <a:latin typeface="Calibri"/>
                  <a:ea typeface="Calibri"/>
                  <a:cs typeface="Calibri"/>
                  <a:sym typeface="Calibri"/>
                </a:rPr>
                <a:t>n</a:t>
              </a:r>
              <a:r>
                <a:rPr lang="en" sz="800" b="0" i="0" u="none" strike="noStrike" cap="none">
                  <a:solidFill>
                    <a:schemeClr val="dk1"/>
                  </a:solidFill>
                  <a:latin typeface="Calibri"/>
                  <a:ea typeface="Calibri"/>
                  <a:cs typeface="Calibri"/>
                  <a:sym typeface="Calibri"/>
                </a:rPr>
                <a:t>lock during meeting so others can share if needed</a:t>
              </a:r>
              <a:endParaRPr sz="800" b="0" i="0" u="none" strike="noStrike" cap="none">
                <a:solidFill>
                  <a:schemeClr val="dk1"/>
                </a:solidFill>
                <a:latin typeface="Calibri"/>
                <a:ea typeface="Calibri"/>
                <a:cs typeface="Calibri"/>
                <a:sym typeface="Calibri"/>
              </a:endParaRPr>
            </a:p>
            <a:p>
              <a:pPr marL="177800" marR="0" lvl="0" indent="-101600" algn="l" rtl="0">
                <a:lnSpc>
                  <a:spcPct val="115000"/>
                </a:lnSpc>
                <a:spcBef>
                  <a:spcPts val="0"/>
                </a:spcBef>
                <a:spcAft>
                  <a:spcPts val="0"/>
                </a:spcAft>
                <a:buClr>
                  <a:schemeClr val="dk1"/>
                </a:buClr>
                <a:buSzPts val="800"/>
                <a:buFont typeface="Calibri"/>
                <a:buChar char="●"/>
              </a:pPr>
              <a:r>
                <a:rPr lang="en" sz="800">
                  <a:solidFill>
                    <a:schemeClr val="dk1"/>
                  </a:solidFill>
                  <a:latin typeface="Calibri"/>
                  <a:ea typeface="Calibri"/>
                  <a:cs typeface="Calibri"/>
                  <a:sym typeface="Calibri"/>
                </a:rPr>
                <a:t>Breakout rooms are not recorded. Recording works for the main room.</a:t>
              </a:r>
              <a:endParaRPr sz="800">
                <a:solidFill>
                  <a:schemeClr val="dk1"/>
                </a:solidFill>
                <a:latin typeface="Calibri"/>
                <a:ea typeface="Calibri"/>
                <a:cs typeface="Calibri"/>
                <a:sym typeface="Calibri"/>
              </a:endParaRPr>
            </a:p>
            <a:p>
              <a:pPr marL="177800" marR="0" lvl="0" indent="-101600" algn="l" rtl="0">
                <a:lnSpc>
                  <a:spcPct val="115000"/>
                </a:lnSpc>
                <a:spcBef>
                  <a:spcPts val="0"/>
                </a:spcBef>
                <a:spcAft>
                  <a:spcPts val="0"/>
                </a:spcAft>
                <a:buClr>
                  <a:schemeClr val="dk1"/>
                </a:buClr>
                <a:buSzPts val="800"/>
                <a:buFont typeface="Calibri"/>
                <a:buChar char="●"/>
              </a:pPr>
              <a:r>
                <a:rPr lang="en" sz="800">
                  <a:solidFill>
                    <a:schemeClr val="dk1"/>
                  </a:solidFill>
                  <a:latin typeface="Calibri"/>
                  <a:ea typeface="Calibri"/>
                  <a:cs typeface="Calibri"/>
                  <a:sym typeface="Calibri"/>
                </a:rPr>
                <a:t>Assign a student to record to their computer if you want a recording of each breakout room.</a:t>
              </a:r>
              <a:endParaRPr sz="800">
                <a:solidFill>
                  <a:schemeClr val="dk1"/>
                </a:solidFill>
                <a:latin typeface="Calibri"/>
                <a:ea typeface="Calibri"/>
                <a:cs typeface="Calibri"/>
                <a:sym typeface="Calibri"/>
              </a:endParaRPr>
            </a:p>
          </p:txBody>
        </p:sp>
        <p:sp>
          <p:nvSpPr>
            <p:cNvPr id="182" name="Google Shape;182;p29"/>
            <p:cNvSpPr/>
            <p:nvPr/>
          </p:nvSpPr>
          <p:spPr>
            <a:xfrm>
              <a:off x="7742597" y="0"/>
              <a:ext cx="3924600" cy="1177500"/>
            </a:xfrm>
            <a:prstGeom prst="chevron">
              <a:avLst>
                <a:gd name="adj" fmla="val 30000"/>
              </a:avLst>
            </a:prstGeom>
            <a:solidFill>
              <a:srgbClr val="6FAB46"/>
            </a:solidFill>
            <a:ln w="12700" cap="flat" cmpd="sng">
              <a:solidFill>
                <a:srgbClr val="6FAB46"/>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83" name="Google Shape;183;p29"/>
            <p:cNvSpPr txBox="1"/>
            <p:nvPr/>
          </p:nvSpPr>
          <p:spPr>
            <a:xfrm>
              <a:off x="8095817" y="0"/>
              <a:ext cx="3218100" cy="1177500"/>
            </a:xfrm>
            <a:prstGeom prst="rect">
              <a:avLst/>
            </a:prstGeom>
            <a:noFill/>
            <a:ln>
              <a:noFill/>
            </a:ln>
          </p:spPr>
          <p:txBody>
            <a:bodyPr spcFirstLastPara="1" wrap="square" lIns="109025" tIns="109025" rIns="109025" bIns="109025"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n" sz="2100" b="1" i="0" u="none" strike="noStrike" cap="none">
                  <a:solidFill>
                    <a:schemeClr val="lt1"/>
                  </a:solidFill>
                  <a:latin typeface="Calibri"/>
                  <a:ea typeface="Calibri"/>
                  <a:cs typeface="Calibri"/>
                  <a:sym typeface="Calibri"/>
                </a:rPr>
                <a:t>After Meeting</a:t>
              </a:r>
              <a:endParaRPr sz="2100" b="1" i="0" u="none" strike="noStrike" cap="none">
                <a:solidFill>
                  <a:schemeClr val="lt1"/>
                </a:solidFill>
                <a:latin typeface="Calibri"/>
                <a:ea typeface="Calibri"/>
                <a:cs typeface="Calibri"/>
                <a:sym typeface="Calibri"/>
              </a:endParaRPr>
            </a:p>
          </p:txBody>
        </p:sp>
        <p:sp>
          <p:nvSpPr>
            <p:cNvPr id="184" name="Google Shape;184;p29"/>
            <p:cNvSpPr/>
            <p:nvPr/>
          </p:nvSpPr>
          <p:spPr>
            <a:xfrm>
              <a:off x="7742597" y="1177400"/>
              <a:ext cx="3571500" cy="4242600"/>
            </a:xfrm>
            <a:prstGeom prst="rect">
              <a:avLst/>
            </a:prstGeom>
            <a:solidFill>
              <a:srgbClr val="D3E1CC">
                <a:alpha val="89800"/>
              </a:srgbClr>
            </a:solidFill>
            <a:ln w="12700" cap="flat" cmpd="sng">
              <a:solidFill>
                <a:srgbClr val="D3E1CC">
                  <a:alpha val="89800"/>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85" name="Google Shape;185;p29"/>
            <p:cNvSpPr txBox="1"/>
            <p:nvPr/>
          </p:nvSpPr>
          <p:spPr>
            <a:xfrm>
              <a:off x="7742597" y="1177400"/>
              <a:ext cx="3571500" cy="4242600"/>
            </a:xfrm>
            <a:prstGeom prst="rect">
              <a:avLst/>
            </a:prstGeom>
            <a:noFill/>
            <a:ln>
              <a:noFill/>
            </a:ln>
          </p:spPr>
          <p:txBody>
            <a:bodyPr spcFirstLastPara="1" wrap="square" lIns="211650" tIns="211650" rIns="211650" bIns="423325" anchor="t" anchorCtr="0">
              <a:noAutofit/>
            </a:bodyPr>
            <a:lstStyle/>
            <a:p>
              <a:pPr marL="0" marR="0" lvl="0" indent="0" algn="ctr" rtl="0">
                <a:lnSpc>
                  <a:spcPct val="90000"/>
                </a:lnSpc>
                <a:spcBef>
                  <a:spcPts val="0"/>
                </a:spcBef>
                <a:spcAft>
                  <a:spcPts val="0"/>
                </a:spcAft>
                <a:buClr>
                  <a:schemeClr val="dk1"/>
                </a:buClr>
                <a:buSzPts val="800"/>
                <a:buFont typeface="Calibri"/>
                <a:buNone/>
              </a:pPr>
              <a:r>
                <a:rPr lang="en" sz="900" b="1" i="0" u="none" strike="noStrike" cap="none">
                  <a:solidFill>
                    <a:schemeClr val="dk1"/>
                  </a:solidFill>
                  <a:latin typeface="Calibri"/>
                  <a:ea typeface="Calibri"/>
                  <a:cs typeface="Calibri"/>
                  <a:sym typeface="Calibri"/>
                </a:rPr>
                <a:t>Recordings &amp; Attendance</a:t>
              </a:r>
              <a:endParaRPr sz="900" b="1" i="0" u="none" strike="noStrike" cap="none">
                <a:solidFill>
                  <a:schemeClr val="dk1"/>
                </a:solidFill>
                <a:latin typeface="Calibri"/>
                <a:ea typeface="Calibri"/>
                <a:cs typeface="Calibri"/>
                <a:sym typeface="Calibri"/>
              </a:endParaRPr>
            </a:p>
            <a:p>
              <a:pPr marL="88900" marR="0" lvl="0" indent="-101600" algn="l" rtl="0">
                <a:lnSpc>
                  <a:spcPct val="115000"/>
                </a:lnSpc>
                <a:spcBef>
                  <a:spcPts val="30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Recordings to the Cloud are found in Zoom cloud on Zoom's website and Panopto folder "meeting recordings"</a:t>
              </a:r>
              <a:endParaRPr sz="1100"/>
            </a:p>
            <a:p>
              <a:pPr marL="889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Edit captions/transcripts before sharing with students</a:t>
              </a:r>
              <a:endParaRPr sz="800" b="0" i="0" u="none" strike="noStrike" cap="none">
                <a:solidFill>
                  <a:schemeClr val="dk1"/>
                </a:solidFill>
                <a:latin typeface="Calibri"/>
                <a:ea typeface="Calibri"/>
                <a:cs typeface="Calibri"/>
                <a:sym typeface="Calibri"/>
              </a:endParaRPr>
            </a:p>
            <a:p>
              <a:pPr marL="88900" marR="0" lvl="0" indent="-101600" algn="l" rtl="0">
                <a:lnSpc>
                  <a:spcPct val="115000"/>
                </a:lnSpc>
                <a:spcBef>
                  <a:spcPts val="0"/>
                </a:spcBef>
                <a:spcAft>
                  <a:spcPts val="0"/>
                </a:spcAft>
                <a:buClr>
                  <a:schemeClr val="dk1"/>
                </a:buClr>
                <a:buSzPts val="800"/>
                <a:buFont typeface="Calibri"/>
                <a:buChar char="●"/>
              </a:pPr>
              <a:r>
                <a:rPr lang="en" sz="800">
                  <a:solidFill>
                    <a:schemeClr val="dk1"/>
                  </a:solidFill>
                  <a:latin typeface="Calibri"/>
                  <a:ea typeface="Calibri"/>
                  <a:cs typeface="Calibri"/>
                  <a:sym typeface="Calibri"/>
                </a:rPr>
                <a:t>Share the Panopto recording with students by changing the who has access.</a:t>
              </a:r>
              <a:endParaRPr sz="800">
                <a:solidFill>
                  <a:schemeClr val="dk1"/>
                </a:solidFill>
                <a:latin typeface="Calibri"/>
                <a:ea typeface="Calibri"/>
                <a:cs typeface="Calibri"/>
                <a:sym typeface="Calibri"/>
              </a:endParaRPr>
            </a:p>
            <a:p>
              <a:pPr marL="889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Recordings to the Computer live locally on computer where the host recorded. Upload and share the video file from OneDrive/ Google Drive or Panopto.</a:t>
              </a:r>
              <a:endParaRPr sz="1100"/>
            </a:p>
            <a:p>
              <a:pPr marL="88900" marR="0" lvl="0" indent="-101600" algn="l" rtl="0">
                <a:lnSpc>
                  <a:spcPct val="115000"/>
                </a:lnSpc>
                <a:spcBef>
                  <a:spcPts val="0"/>
                </a:spcBef>
                <a:spcAft>
                  <a:spcPts val="0"/>
                </a:spcAft>
                <a:buClr>
                  <a:schemeClr val="dk1"/>
                </a:buClr>
                <a:buSzPts val="800"/>
                <a:buFont typeface="Calibri"/>
                <a:buChar char="●"/>
              </a:pPr>
              <a:r>
                <a:rPr lang="en" sz="800" b="0" i="0" u="none" strike="noStrike" cap="none">
                  <a:solidFill>
                    <a:schemeClr val="dk1"/>
                  </a:solidFill>
                  <a:latin typeface="Calibri"/>
                  <a:ea typeface="Calibri"/>
                  <a:cs typeface="Calibri"/>
                  <a:sym typeface="Calibri"/>
                </a:rPr>
                <a:t>Get an attendance record from Zoom reports on Zoom's website. File can be exported to Excel.</a:t>
              </a:r>
              <a:endParaRPr sz="8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a:spLocks noGrp="1"/>
          </p:cNvSpPr>
          <p:nvPr>
            <p:ph type="title"/>
          </p:nvPr>
        </p:nvSpPr>
        <p:spPr>
          <a:xfrm>
            <a:off x="343568" y="62545"/>
            <a:ext cx="8551200" cy="597300"/>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Clr>
                <a:schemeClr val="dk1"/>
              </a:buClr>
              <a:buSzPts val="2700"/>
              <a:buFont typeface="Calibri"/>
              <a:buNone/>
            </a:pPr>
            <a:r>
              <a:rPr lang="en" sz="2700" b="1"/>
              <a:t>Checklist Zoom for Education Part 2</a:t>
            </a:r>
            <a:endParaRPr/>
          </a:p>
        </p:txBody>
      </p:sp>
      <p:sp>
        <p:nvSpPr>
          <p:cNvPr id="191" name="Google Shape;191;p30"/>
          <p:cNvSpPr txBox="1">
            <a:spLocks noGrp="1"/>
          </p:cNvSpPr>
          <p:nvPr>
            <p:ph type="body" idx="1"/>
          </p:nvPr>
        </p:nvSpPr>
        <p:spPr>
          <a:xfrm>
            <a:off x="341475" y="581530"/>
            <a:ext cx="4170900" cy="284100"/>
          </a:xfrm>
          <a:prstGeom prst="rect">
            <a:avLst/>
          </a:prstGeom>
          <a:noFill/>
          <a:ln w="28575" cap="flat" cmpd="sng">
            <a:solidFill>
              <a:schemeClr val="dk1"/>
            </a:solidFill>
            <a:prstDash val="solid"/>
            <a:round/>
            <a:headEnd type="none" w="sm" len="sm"/>
            <a:tailEnd type="none" w="sm" len="sm"/>
          </a:ln>
        </p:spPr>
        <p:txBody>
          <a:bodyPr spcFirstLastPara="1" wrap="square" lIns="68575" tIns="34275" rIns="68575" bIns="34275" anchor="b" anchorCtr="0">
            <a:noAutofit/>
          </a:bodyPr>
          <a:lstStyle/>
          <a:p>
            <a:pPr marL="0" lvl="0" indent="0" algn="ctr" rtl="0">
              <a:lnSpc>
                <a:spcPct val="90000"/>
              </a:lnSpc>
              <a:spcBef>
                <a:spcPts val="0"/>
              </a:spcBef>
              <a:spcAft>
                <a:spcPts val="0"/>
              </a:spcAft>
              <a:buClr>
                <a:schemeClr val="dk1"/>
              </a:buClr>
              <a:buSzPts val="1500"/>
              <a:buNone/>
            </a:pPr>
            <a:r>
              <a:rPr lang="en" sz="1500"/>
              <a:t>Before Meeting</a:t>
            </a:r>
            <a:endParaRPr/>
          </a:p>
        </p:txBody>
      </p:sp>
      <p:sp>
        <p:nvSpPr>
          <p:cNvPr id="192" name="Google Shape;192;p30"/>
          <p:cNvSpPr txBox="1">
            <a:spLocks noGrp="1"/>
          </p:cNvSpPr>
          <p:nvPr>
            <p:ph type="body" idx="2"/>
          </p:nvPr>
        </p:nvSpPr>
        <p:spPr>
          <a:xfrm>
            <a:off x="344100" y="865625"/>
            <a:ext cx="4174800" cy="4278000"/>
          </a:xfrm>
          <a:prstGeom prst="rect">
            <a:avLst/>
          </a:prstGeom>
          <a:noFill/>
          <a:ln w="28575" cap="flat"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177800" lvl="0" indent="-177800" algn="l" rtl="0">
              <a:lnSpc>
                <a:spcPct val="90000"/>
              </a:lnSpc>
              <a:spcBef>
                <a:spcPts val="0"/>
              </a:spcBef>
              <a:spcAft>
                <a:spcPts val="0"/>
              </a:spcAft>
              <a:buClr>
                <a:schemeClr val="dk1"/>
              </a:buClr>
              <a:buSzPts val="800"/>
              <a:buChar char="•"/>
            </a:pPr>
            <a:r>
              <a:rPr lang="en" sz="800"/>
              <a:t>Schedule your meetings with a unique URL. Keep your personal meeting URL, which is permanent for office hours or faculty meetings</a:t>
            </a:r>
            <a:endParaRPr sz="800"/>
          </a:p>
          <a:p>
            <a:pPr marL="177800" lvl="0" indent="-177800" algn="l" rtl="0">
              <a:lnSpc>
                <a:spcPct val="90000"/>
              </a:lnSpc>
              <a:spcBef>
                <a:spcPts val="800"/>
              </a:spcBef>
              <a:spcAft>
                <a:spcPts val="0"/>
              </a:spcAft>
              <a:buClr>
                <a:schemeClr val="dk1"/>
              </a:buClr>
              <a:buSzPts val="800"/>
              <a:buChar char="•"/>
            </a:pPr>
            <a:r>
              <a:rPr lang="en" sz="800" b="1"/>
              <a:t>Prevent Removed Participants from Rejoining a Meeting</a:t>
            </a:r>
            <a:endParaRPr sz="800" b="1"/>
          </a:p>
          <a:p>
            <a:pPr marL="520700" lvl="1" indent="-177800" algn="l" rtl="0">
              <a:lnSpc>
                <a:spcPct val="90000"/>
              </a:lnSpc>
              <a:spcBef>
                <a:spcPts val="400"/>
              </a:spcBef>
              <a:spcAft>
                <a:spcPts val="0"/>
              </a:spcAft>
              <a:buClr>
                <a:schemeClr val="dk1"/>
              </a:buClr>
              <a:buSzPts val="800"/>
              <a:buChar char="•"/>
            </a:pPr>
            <a:r>
              <a:rPr lang="en" sz="800"/>
              <a:t>In your Zoom account settings, disable </a:t>
            </a:r>
            <a:r>
              <a:rPr lang="en" sz="800" b="1"/>
              <a:t>"Allow Removed Participants to Rejoin"</a:t>
            </a:r>
            <a:r>
              <a:rPr lang="en" sz="800"/>
              <a:t> so booted attendees can't re-enter the meeting.  Settings &gt; Meeting &gt; In-Meeting (Basic)</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3"/>
              </a:rPr>
              <a:t>Account Settings</a:t>
            </a:r>
            <a:endParaRPr sz="800" u="sng"/>
          </a:p>
          <a:p>
            <a:pPr marL="177800" lvl="0" indent="-177800" algn="l" rtl="0">
              <a:lnSpc>
                <a:spcPct val="90000"/>
              </a:lnSpc>
              <a:spcBef>
                <a:spcPts val="800"/>
              </a:spcBef>
              <a:spcAft>
                <a:spcPts val="0"/>
              </a:spcAft>
              <a:buClr>
                <a:schemeClr val="dk1"/>
              </a:buClr>
              <a:buSzPts val="800"/>
              <a:buChar char="•"/>
            </a:pPr>
            <a:r>
              <a:rPr lang="en" sz="800" b="1"/>
              <a:t>Password Protect Your Meeting</a:t>
            </a:r>
            <a:endParaRPr sz="800" b="1" u="sng"/>
          </a:p>
          <a:p>
            <a:pPr marL="520700" lvl="1" indent="-177800" algn="l" rtl="0">
              <a:lnSpc>
                <a:spcPct val="90000"/>
              </a:lnSpc>
              <a:spcBef>
                <a:spcPts val="400"/>
              </a:spcBef>
              <a:spcAft>
                <a:spcPts val="0"/>
              </a:spcAft>
              <a:buClr>
                <a:schemeClr val="dk1"/>
              </a:buClr>
              <a:buSzPts val="800"/>
              <a:buChar char="•"/>
            </a:pPr>
            <a:r>
              <a:rPr lang="en" sz="800"/>
              <a:t>Require a password for entry to a Zoom meeting. To do this, </a:t>
            </a:r>
            <a:r>
              <a:rPr lang="en" sz="800" u="sng">
                <a:solidFill>
                  <a:schemeClr val="hlink"/>
                </a:solidFill>
                <a:hlinkClick r:id="rId4"/>
              </a:rPr>
              <a:t>enable three settings in your Zoom user account</a:t>
            </a:r>
            <a:r>
              <a:rPr lang="en" sz="800"/>
              <a:t>: </a:t>
            </a:r>
            <a:endParaRPr sz="800"/>
          </a:p>
          <a:p>
            <a:pPr marL="520700" lvl="1" indent="-177800" algn="l" rtl="0">
              <a:lnSpc>
                <a:spcPct val="90000"/>
              </a:lnSpc>
              <a:spcBef>
                <a:spcPts val="400"/>
              </a:spcBef>
              <a:spcAft>
                <a:spcPts val="0"/>
              </a:spcAft>
              <a:buClr>
                <a:schemeClr val="dk1"/>
              </a:buClr>
              <a:buSzPts val="800"/>
              <a:buChar char="•"/>
            </a:pPr>
            <a:r>
              <a:rPr lang="en" sz="800" b="1"/>
              <a:t>"Require a password when scheduling new meetings", </a:t>
            </a:r>
            <a:endParaRPr sz="800"/>
          </a:p>
          <a:p>
            <a:pPr marL="520700" lvl="1" indent="-177800" algn="l" rtl="0">
              <a:lnSpc>
                <a:spcPct val="90000"/>
              </a:lnSpc>
              <a:spcBef>
                <a:spcPts val="400"/>
              </a:spcBef>
              <a:spcAft>
                <a:spcPts val="0"/>
              </a:spcAft>
              <a:buClr>
                <a:schemeClr val="dk1"/>
              </a:buClr>
              <a:buSzPts val="800"/>
              <a:buChar char="•"/>
            </a:pPr>
            <a:r>
              <a:rPr lang="en" sz="800"/>
              <a:t>In addition, be sure to disable the setting called </a:t>
            </a:r>
            <a:r>
              <a:rPr lang="en" sz="800" b="1"/>
              <a:t>"Embed password in meeting link for one-click join"</a:t>
            </a:r>
            <a:r>
              <a:rPr lang="en" sz="800"/>
              <a:t>. This means you will have to provide the password in a separate communication from the meeting link. This is less convenient but is a deterrent to unwanted visitors.</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4"/>
              </a:rPr>
              <a:t>Require a Password</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3"/>
              </a:rPr>
              <a:t>Account Settings</a:t>
            </a:r>
            <a:endParaRPr sz="800" u="sng"/>
          </a:p>
          <a:p>
            <a:pPr marL="177800" lvl="0" indent="-177800" algn="l" rtl="0">
              <a:lnSpc>
                <a:spcPct val="90000"/>
              </a:lnSpc>
              <a:spcBef>
                <a:spcPts val="800"/>
              </a:spcBef>
              <a:spcAft>
                <a:spcPts val="0"/>
              </a:spcAft>
              <a:buClr>
                <a:schemeClr val="dk1"/>
              </a:buClr>
              <a:buSzPts val="800"/>
              <a:buChar char="•"/>
            </a:pPr>
            <a:r>
              <a:rPr lang="en" sz="800" b="1"/>
              <a:t>Only Allow Participants in the Room When You are There</a:t>
            </a:r>
            <a:endParaRPr sz="800" b="1" u="sng"/>
          </a:p>
          <a:p>
            <a:pPr marL="520700" lvl="1" indent="-177800" algn="l" rtl="0">
              <a:lnSpc>
                <a:spcPct val="90000"/>
              </a:lnSpc>
              <a:spcBef>
                <a:spcPts val="400"/>
              </a:spcBef>
              <a:spcAft>
                <a:spcPts val="0"/>
              </a:spcAft>
              <a:buClr>
                <a:schemeClr val="dk1"/>
              </a:buClr>
              <a:buSzPts val="800"/>
              <a:buChar char="•"/>
            </a:pPr>
            <a:r>
              <a:rPr lang="en" sz="800"/>
              <a:t>When setting up the meeting, be sure to disable </a:t>
            </a:r>
            <a:r>
              <a:rPr lang="en" sz="800" b="1"/>
              <a:t>"Join before host"</a:t>
            </a:r>
            <a:r>
              <a:rPr lang="en" sz="800"/>
              <a:t>, so that the meeting can only be in progress when you, the host, are present. You can disable this in the meeting settings when you are creating the meeting. You can also disable this for all your meetings, if you choose, in your Zoom user account settings.</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5"/>
              </a:rPr>
              <a:t>How do I set up a meeting directly in Zoom?</a:t>
            </a:r>
            <a:r>
              <a:rPr lang="en" sz="800"/>
              <a:t> </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3"/>
              </a:rPr>
              <a:t>Account Settings</a:t>
            </a:r>
            <a:endParaRPr sz="800"/>
          </a:p>
          <a:p>
            <a:pPr marL="177800" lvl="0" indent="-177800" algn="l" rtl="0">
              <a:lnSpc>
                <a:spcPct val="90000"/>
              </a:lnSpc>
              <a:spcBef>
                <a:spcPts val="800"/>
              </a:spcBef>
              <a:spcAft>
                <a:spcPts val="0"/>
              </a:spcAft>
              <a:buClr>
                <a:schemeClr val="dk1"/>
              </a:buClr>
              <a:buSzPts val="800"/>
              <a:buChar char="•"/>
            </a:pPr>
            <a:r>
              <a:rPr lang="en" sz="800" b="1"/>
              <a:t>Prevent Participants from Transferring Files</a:t>
            </a:r>
            <a:endParaRPr sz="800" b="1" u="sng"/>
          </a:p>
          <a:p>
            <a:pPr marL="520700" lvl="1" indent="-177800" algn="l" rtl="0">
              <a:lnSpc>
                <a:spcPct val="90000"/>
              </a:lnSpc>
              <a:spcBef>
                <a:spcPts val="400"/>
              </a:spcBef>
              <a:spcAft>
                <a:spcPts val="0"/>
              </a:spcAft>
              <a:buClr>
                <a:schemeClr val="dk1"/>
              </a:buClr>
              <a:buSzPts val="800"/>
              <a:buChar char="•"/>
            </a:pPr>
            <a:r>
              <a:rPr lang="en" sz="800"/>
              <a:t>Disable </a:t>
            </a:r>
            <a:r>
              <a:rPr lang="en" sz="800" b="1"/>
              <a:t>In-Meeting File Transfer</a:t>
            </a:r>
            <a:r>
              <a:rPr lang="en" sz="800"/>
              <a:t> in your Zoom account settings, so there's no digital virus sharing.</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6"/>
              </a:rPr>
              <a:t>In-Meeting File Transfer</a:t>
            </a:r>
            <a:endParaRPr sz="800"/>
          </a:p>
          <a:p>
            <a:pPr marL="177800" lvl="0" indent="-38100" algn="l" rtl="0">
              <a:lnSpc>
                <a:spcPct val="90000"/>
              </a:lnSpc>
              <a:spcBef>
                <a:spcPts val="800"/>
              </a:spcBef>
              <a:spcAft>
                <a:spcPts val="0"/>
              </a:spcAft>
              <a:buClr>
                <a:schemeClr val="dk1"/>
              </a:buClr>
              <a:buSzPts val="2100"/>
              <a:buNone/>
            </a:pPr>
            <a:endParaRPr u="sng"/>
          </a:p>
          <a:p>
            <a:pPr marL="0" lvl="0" indent="0" algn="l" rtl="0">
              <a:lnSpc>
                <a:spcPct val="90000"/>
              </a:lnSpc>
              <a:spcBef>
                <a:spcPts val="800"/>
              </a:spcBef>
              <a:spcAft>
                <a:spcPts val="0"/>
              </a:spcAft>
              <a:buClr>
                <a:schemeClr val="dk1"/>
              </a:buClr>
              <a:buSzPts val="2100"/>
              <a:buNone/>
            </a:pPr>
            <a:endParaRPr u="sng"/>
          </a:p>
          <a:p>
            <a:pPr marL="177800" lvl="0" indent="-38100" algn="l" rtl="0">
              <a:lnSpc>
                <a:spcPct val="90000"/>
              </a:lnSpc>
              <a:spcBef>
                <a:spcPts val="800"/>
              </a:spcBef>
              <a:spcAft>
                <a:spcPts val="0"/>
              </a:spcAft>
              <a:buClr>
                <a:schemeClr val="dk1"/>
              </a:buClr>
              <a:buSzPts val="2100"/>
              <a:buNone/>
            </a:pPr>
            <a:endParaRPr u="sng"/>
          </a:p>
          <a:p>
            <a:pPr marL="177800" lvl="0" indent="-38100" algn="l" rtl="0">
              <a:lnSpc>
                <a:spcPct val="90000"/>
              </a:lnSpc>
              <a:spcBef>
                <a:spcPts val="800"/>
              </a:spcBef>
              <a:spcAft>
                <a:spcPts val="0"/>
              </a:spcAft>
              <a:buClr>
                <a:schemeClr val="dk1"/>
              </a:buClr>
              <a:buSzPts val="2100"/>
              <a:buNone/>
            </a:pPr>
            <a:endParaRPr/>
          </a:p>
          <a:p>
            <a:pPr marL="0" lvl="0" indent="0" algn="l" rtl="0">
              <a:lnSpc>
                <a:spcPct val="90000"/>
              </a:lnSpc>
              <a:spcBef>
                <a:spcPts val="800"/>
              </a:spcBef>
              <a:spcAft>
                <a:spcPts val="0"/>
              </a:spcAft>
              <a:buClr>
                <a:schemeClr val="dk1"/>
              </a:buClr>
              <a:buSzPts val="2100"/>
              <a:buNone/>
            </a:pPr>
            <a:endParaRPr/>
          </a:p>
          <a:p>
            <a:pPr marL="520700" lvl="1" indent="-63500" algn="l" rtl="0">
              <a:lnSpc>
                <a:spcPct val="90000"/>
              </a:lnSpc>
              <a:spcBef>
                <a:spcPts val="400"/>
              </a:spcBef>
              <a:spcAft>
                <a:spcPts val="0"/>
              </a:spcAft>
              <a:buClr>
                <a:schemeClr val="dk1"/>
              </a:buClr>
              <a:buSzPts val="1800"/>
              <a:buNone/>
            </a:pPr>
            <a:endParaRPr u="sng"/>
          </a:p>
          <a:p>
            <a:pPr marL="177800" lvl="0" indent="-38100" algn="l" rtl="0">
              <a:lnSpc>
                <a:spcPct val="90000"/>
              </a:lnSpc>
              <a:spcBef>
                <a:spcPts val="800"/>
              </a:spcBef>
              <a:spcAft>
                <a:spcPts val="0"/>
              </a:spcAft>
              <a:buClr>
                <a:schemeClr val="dk1"/>
              </a:buClr>
              <a:buSzPts val="2100"/>
              <a:buNone/>
            </a:pPr>
            <a:endParaRPr/>
          </a:p>
        </p:txBody>
      </p:sp>
      <p:sp>
        <p:nvSpPr>
          <p:cNvPr id="193" name="Google Shape;193;p30"/>
          <p:cNvSpPr txBox="1">
            <a:spLocks noGrp="1"/>
          </p:cNvSpPr>
          <p:nvPr>
            <p:ph type="body" idx="3"/>
          </p:nvPr>
        </p:nvSpPr>
        <p:spPr>
          <a:xfrm>
            <a:off x="4636613" y="581529"/>
            <a:ext cx="4257300" cy="284100"/>
          </a:xfrm>
          <a:prstGeom prst="rect">
            <a:avLst/>
          </a:prstGeom>
          <a:noFill/>
          <a:ln w="28575" cap="flat" cmpd="sng">
            <a:solidFill>
              <a:schemeClr val="dk1"/>
            </a:solidFill>
            <a:prstDash val="solid"/>
            <a:round/>
            <a:headEnd type="none" w="sm" len="sm"/>
            <a:tailEnd type="none" w="sm" len="sm"/>
          </a:ln>
        </p:spPr>
        <p:txBody>
          <a:bodyPr spcFirstLastPara="1" wrap="square" lIns="68575" tIns="34275" rIns="68575" bIns="34275" anchor="b" anchorCtr="0">
            <a:noAutofit/>
          </a:bodyPr>
          <a:lstStyle/>
          <a:p>
            <a:pPr marL="0" lvl="0" indent="0" algn="ctr" rtl="0">
              <a:lnSpc>
                <a:spcPct val="90000"/>
              </a:lnSpc>
              <a:spcBef>
                <a:spcPts val="0"/>
              </a:spcBef>
              <a:spcAft>
                <a:spcPts val="0"/>
              </a:spcAft>
              <a:buClr>
                <a:schemeClr val="dk1"/>
              </a:buClr>
              <a:buSzPts val="1500"/>
              <a:buNone/>
            </a:pPr>
            <a:r>
              <a:rPr lang="en" sz="1500"/>
              <a:t>During Meeting</a:t>
            </a:r>
            <a:endParaRPr/>
          </a:p>
        </p:txBody>
      </p:sp>
      <p:sp>
        <p:nvSpPr>
          <p:cNvPr id="194" name="Google Shape;194;p30"/>
          <p:cNvSpPr txBox="1">
            <a:spLocks noGrp="1"/>
          </p:cNvSpPr>
          <p:nvPr>
            <p:ph type="body" idx="4"/>
          </p:nvPr>
        </p:nvSpPr>
        <p:spPr>
          <a:xfrm>
            <a:off x="4629150" y="865525"/>
            <a:ext cx="4256700" cy="4278000"/>
          </a:xfrm>
          <a:prstGeom prst="rect">
            <a:avLst/>
          </a:prstGeom>
          <a:noFill/>
          <a:ln w="28575" cap="flat" cmpd="sng">
            <a:solidFill>
              <a:schemeClr val="dk1"/>
            </a:solidFill>
            <a:prstDash val="solid"/>
            <a:round/>
            <a:headEnd type="none" w="sm" len="sm"/>
            <a:tailEnd type="none" w="sm" len="sm"/>
          </a:ln>
        </p:spPr>
        <p:txBody>
          <a:bodyPr spcFirstLastPara="1" wrap="square" lIns="68575" tIns="34275" rIns="68575" bIns="34275" anchor="t" anchorCtr="0">
            <a:noAutofit/>
          </a:bodyPr>
          <a:lstStyle/>
          <a:p>
            <a:pPr marL="177800" lvl="0" indent="-139700" algn="l" rtl="0">
              <a:lnSpc>
                <a:spcPct val="90000"/>
              </a:lnSpc>
              <a:spcBef>
                <a:spcPts val="0"/>
              </a:spcBef>
              <a:spcAft>
                <a:spcPts val="0"/>
              </a:spcAft>
              <a:buSzPts val="800"/>
              <a:buChar char="•"/>
            </a:pPr>
            <a:r>
              <a:rPr lang="en" sz="800" b="1"/>
              <a:t>Join Your Meeting as the Host</a:t>
            </a:r>
            <a:endParaRPr sz="800"/>
          </a:p>
          <a:p>
            <a:pPr marL="520700" lvl="1" indent="-177800" algn="l" rtl="0">
              <a:lnSpc>
                <a:spcPct val="90000"/>
              </a:lnSpc>
              <a:spcBef>
                <a:spcPts val="400"/>
              </a:spcBef>
              <a:spcAft>
                <a:spcPts val="0"/>
              </a:spcAft>
              <a:buClr>
                <a:schemeClr val="dk1"/>
              </a:buClr>
              <a:buSzPts val="800"/>
              <a:buChar char="•"/>
            </a:pPr>
            <a:r>
              <a:rPr lang="en" sz="800"/>
              <a:t>When you start up your Zoom meeting, make sure you start it as the host, rather than clicking the invitation link and joining as a participant.</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5"/>
              </a:rPr>
              <a:t>How do I set up a meeting directly in Zoom?</a:t>
            </a:r>
            <a:r>
              <a:rPr lang="en" sz="800"/>
              <a:t> </a:t>
            </a:r>
            <a:endParaRPr sz="800"/>
          </a:p>
          <a:p>
            <a:pPr marL="177800" lvl="0" indent="-177800" algn="l" rtl="0">
              <a:lnSpc>
                <a:spcPct val="90000"/>
              </a:lnSpc>
              <a:spcBef>
                <a:spcPts val="800"/>
              </a:spcBef>
              <a:spcAft>
                <a:spcPts val="0"/>
              </a:spcAft>
              <a:buClr>
                <a:schemeClr val="dk1"/>
              </a:buClr>
              <a:buSzPts val="800"/>
              <a:buChar char="•"/>
            </a:pPr>
            <a:r>
              <a:rPr lang="en" sz="800" b="1"/>
              <a:t>Include a Co-Host in your Meeting</a:t>
            </a:r>
            <a:endParaRPr sz="800"/>
          </a:p>
          <a:p>
            <a:pPr marL="520700" lvl="1" indent="-177800" algn="l" rtl="0">
              <a:lnSpc>
                <a:spcPct val="90000"/>
              </a:lnSpc>
              <a:spcBef>
                <a:spcPts val="400"/>
              </a:spcBef>
              <a:spcAft>
                <a:spcPts val="0"/>
              </a:spcAft>
              <a:buClr>
                <a:schemeClr val="dk1"/>
              </a:buClr>
              <a:buSzPts val="800"/>
              <a:buChar char="•"/>
            </a:pPr>
            <a:r>
              <a:rPr lang="en" sz="800"/>
              <a:t>Enabling Co-Host so you can assign others to help moderate.(This is the default setting, and users who are "alternate hosts" will also join the meeting as a Co-Host by default)</a:t>
            </a:r>
            <a:endParaRPr sz="800"/>
          </a:p>
          <a:p>
            <a:pPr marL="520700" lvl="1" indent="-177800" algn="l" rtl="0">
              <a:lnSpc>
                <a:spcPct val="90000"/>
              </a:lnSpc>
              <a:spcBef>
                <a:spcPts val="0"/>
              </a:spcBef>
              <a:spcAft>
                <a:spcPts val="0"/>
              </a:spcAft>
              <a:buClr>
                <a:schemeClr val="dk1"/>
              </a:buClr>
              <a:buSzPts val="800"/>
              <a:buChar char="•"/>
            </a:pPr>
            <a:r>
              <a:rPr lang="en" sz="800"/>
              <a:t>See: </a:t>
            </a:r>
            <a:r>
              <a:rPr lang="en" sz="800" u="sng">
                <a:solidFill>
                  <a:schemeClr val="hlink"/>
                </a:solidFill>
                <a:hlinkClick r:id="rId7"/>
              </a:rPr>
              <a:t>Enabling and Adding a Co-Host</a:t>
            </a:r>
            <a:endParaRPr sz="800"/>
          </a:p>
          <a:p>
            <a:pPr marL="520700" lvl="1" indent="-177800" algn="l" rtl="0">
              <a:lnSpc>
                <a:spcPct val="90000"/>
              </a:lnSpc>
              <a:spcBef>
                <a:spcPts val="0"/>
              </a:spcBef>
              <a:spcAft>
                <a:spcPts val="0"/>
              </a:spcAft>
              <a:buClr>
                <a:schemeClr val="dk1"/>
              </a:buClr>
              <a:buSzPts val="800"/>
              <a:buChar char="•"/>
            </a:pPr>
            <a:r>
              <a:rPr lang="en" sz="800"/>
              <a:t>See: </a:t>
            </a:r>
            <a:r>
              <a:rPr lang="en" sz="800" u="sng">
                <a:solidFill>
                  <a:schemeClr val="hlink"/>
                </a:solidFill>
                <a:hlinkClick r:id="rId8"/>
              </a:rPr>
              <a:t>Host and Co-Host Controls in a Meeting</a:t>
            </a:r>
            <a:endParaRPr sz="800" u="sng"/>
          </a:p>
          <a:p>
            <a:pPr marL="177800" lvl="0" indent="-177800" algn="l" rtl="0">
              <a:lnSpc>
                <a:spcPct val="90000"/>
              </a:lnSpc>
              <a:spcBef>
                <a:spcPts val="800"/>
              </a:spcBef>
              <a:spcAft>
                <a:spcPts val="0"/>
              </a:spcAft>
              <a:buClr>
                <a:schemeClr val="dk1"/>
              </a:buClr>
              <a:buSzPts val="800"/>
              <a:buChar char="•"/>
            </a:pPr>
            <a:r>
              <a:rPr lang="en" sz="800" b="1"/>
              <a:t>Lock Your Zoom Meeting After All Participants Have Arrived</a:t>
            </a:r>
            <a:endParaRPr sz="800" u="sng"/>
          </a:p>
          <a:p>
            <a:pPr marL="520700" lvl="1" indent="-177800" algn="l" rtl="0">
              <a:lnSpc>
                <a:spcPct val="90000"/>
              </a:lnSpc>
              <a:spcBef>
                <a:spcPts val="400"/>
              </a:spcBef>
              <a:spcAft>
                <a:spcPts val="0"/>
              </a:spcAft>
              <a:buClr>
                <a:schemeClr val="dk1"/>
              </a:buClr>
              <a:buSzPts val="800"/>
              <a:buChar char="•"/>
            </a:pPr>
            <a:r>
              <a:rPr lang="en" sz="800"/>
              <a:t>Once all attendees have arrived, you can 'lock' the meeting via the participant list. This is analogous to locking a physical door to the classroom.</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9"/>
              </a:rPr>
              <a:t>Managing Participants in a Meeting</a:t>
            </a:r>
            <a:endParaRPr sz="800" u="sng"/>
          </a:p>
          <a:p>
            <a:pPr marL="177800" lvl="0" indent="-177800" algn="l" rtl="0">
              <a:lnSpc>
                <a:spcPct val="90000"/>
              </a:lnSpc>
              <a:spcBef>
                <a:spcPts val="800"/>
              </a:spcBef>
              <a:spcAft>
                <a:spcPts val="0"/>
              </a:spcAft>
              <a:buClr>
                <a:schemeClr val="dk1"/>
              </a:buClr>
              <a:buSzPts val="800"/>
              <a:buChar char="•"/>
            </a:pPr>
            <a:r>
              <a:rPr lang="en" sz="800" b="1"/>
              <a:t>Only You as Host Can Share Your Screen</a:t>
            </a:r>
            <a:endParaRPr sz="800" u="sng"/>
          </a:p>
          <a:p>
            <a:pPr marL="520700" lvl="1" indent="-177800" algn="l" rtl="0">
              <a:lnSpc>
                <a:spcPct val="90000"/>
              </a:lnSpc>
              <a:spcBef>
                <a:spcPts val="400"/>
              </a:spcBef>
              <a:spcAft>
                <a:spcPts val="0"/>
              </a:spcAft>
              <a:buClr>
                <a:schemeClr val="dk1"/>
              </a:buClr>
              <a:buSzPts val="800"/>
              <a:buChar char="•"/>
            </a:pPr>
            <a:r>
              <a:rPr lang="en" sz="800"/>
              <a:t>As host of a Zoom meeting, you can prevent all other participants from sharing their screen.</a:t>
            </a:r>
            <a:endParaRPr sz="800"/>
          </a:p>
          <a:p>
            <a:pPr marL="520700" lvl="1" indent="-177800" algn="l" rtl="0">
              <a:lnSpc>
                <a:spcPct val="90000"/>
              </a:lnSpc>
              <a:spcBef>
                <a:spcPts val="0"/>
              </a:spcBef>
              <a:spcAft>
                <a:spcPts val="0"/>
              </a:spcAft>
              <a:buClr>
                <a:schemeClr val="dk1"/>
              </a:buClr>
              <a:buSzPts val="800"/>
              <a:buChar char="•"/>
            </a:pPr>
            <a:r>
              <a:rPr lang="en" sz="800"/>
              <a:t>See: </a:t>
            </a:r>
            <a:r>
              <a:rPr lang="en" sz="800" u="sng">
                <a:solidFill>
                  <a:schemeClr val="hlink"/>
                </a:solidFill>
                <a:hlinkClick r:id="rId10"/>
              </a:rPr>
              <a:t>Managing Participants in a Meeting</a:t>
            </a:r>
            <a:endParaRPr sz="800"/>
          </a:p>
          <a:p>
            <a:pPr marL="520700" lvl="1" indent="-177800" algn="l" rtl="0">
              <a:lnSpc>
                <a:spcPct val="90000"/>
              </a:lnSpc>
              <a:spcBef>
                <a:spcPts val="0"/>
              </a:spcBef>
              <a:spcAft>
                <a:spcPts val="0"/>
              </a:spcAft>
              <a:buClr>
                <a:schemeClr val="dk1"/>
              </a:buClr>
              <a:buSzPts val="800"/>
              <a:buChar char="•"/>
            </a:pPr>
            <a:r>
              <a:rPr lang="en" sz="800"/>
              <a:t>See: </a:t>
            </a:r>
            <a:r>
              <a:rPr lang="en" sz="800" u="sng">
                <a:solidFill>
                  <a:schemeClr val="hlink"/>
                </a:solidFill>
                <a:hlinkClick r:id="rId11"/>
              </a:rPr>
              <a:t>Sharing Your Screen</a:t>
            </a:r>
            <a:endParaRPr sz="800" u="sng"/>
          </a:p>
          <a:p>
            <a:pPr marL="177800" lvl="0" indent="-177800" algn="l" rtl="0">
              <a:lnSpc>
                <a:spcPct val="90000"/>
              </a:lnSpc>
              <a:spcBef>
                <a:spcPts val="800"/>
              </a:spcBef>
              <a:spcAft>
                <a:spcPts val="0"/>
              </a:spcAft>
              <a:buClr>
                <a:schemeClr val="dk1"/>
              </a:buClr>
              <a:buSzPts val="800"/>
              <a:buChar char="•"/>
            </a:pPr>
            <a:r>
              <a:rPr lang="en" sz="800" b="1"/>
              <a:t>Eject a Problem Visitor from the Zoom Meeting</a:t>
            </a:r>
            <a:endParaRPr sz="800" u="sng"/>
          </a:p>
          <a:p>
            <a:pPr marL="520700" lvl="1" indent="-177800" algn="l" rtl="0">
              <a:lnSpc>
                <a:spcPct val="90000"/>
              </a:lnSpc>
              <a:spcBef>
                <a:spcPts val="400"/>
              </a:spcBef>
              <a:spcAft>
                <a:spcPts val="0"/>
              </a:spcAft>
              <a:buClr>
                <a:schemeClr val="dk1"/>
              </a:buClr>
              <a:buSzPts val="800"/>
              <a:buChar char="•"/>
            </a:pPr>
            <a:r>
              <a:rPr lang="en" sz="800"/>
              <a:t>Identify the problem user and use "Remove" in the Participants window to dismiss them permanently from the meeting. Just be sure to remove the unwanted user, not wanted participants.</a:t>
            </a:r>
            <a:endParaRPr sz="800"/>
          </a:p>
          <a:p>
            <a:pPr marL="520700" lvl="1" indent="-177800" algn="l" rtl="0">
              <a:lnSpc>
                <a:spcPct val="90000"/>
              </a:lnSpc>
              <a:spcBef>
                <a:spcPts val="400"/>
              </a:spcBef>
              <a:spcAft>
                <a:spcPts val="0"/>
              </a:spcAft>
              <a:buClr>
                <a:schemeClr val="dk1"/>
              </a:buClr>
              <a:buSzPts val="800"/>
              <a:buChar char="•"/>
            </a:pPr>
            <a:r>
              <a:rPr lang="en" sz="800"/>
              <a:t>See: </a:t>
            </a:r>
            <a:r>
              <a:rPr lang="en" sz="800" u="sng">
                <a:solidFill>
                  <a:schemeClr val="hlink"/>
                </a:solidFill>
                <a:hlinkClick r:id="rId9"/>
              </a:rPr>
              <a:t>Managing Participants in a Meeting</a:t>
            </a:r>
            <a:endParaRPr sz="800"/>
          </a:p>
          <a:p>
            <a:pPr marL="177800" lvl="0" indent="-139700" algn="l" rtl="0">
              <a:lnSpc>
                <a:spcPct val="90000"/>
              </a:lnSpc>
              <a:spcBef>
                <a:spcPts val="400"/>
              </a:spcBef>
              <a:spcAft>
                <a:spcPts val="0"/>
              </a:spcAft>
              <a:buSzPts val="800"/>
              <a:buChar char="•"/>
            </a:pPr>
            <a:r>
              <a:rPr lang="en" sz="800" b="1"/>
              <a:t>Lock down the chat</a:t>
            </a:r>
            <a:endParaRPr sz="800" b="1"/>
          </a:p>
          <a:p>
            <a:pPr marL="520700" lvl="1" indent="-190500" algn="l" rtl="0">
              <a:lnSpc>
                <a:spcPct val="90000"/>
              </a:lnSpc>
              <a:spcBef>
                <a:spcPts val="400"/>
              </a:spcBef>
              <a:spcAft>
                <a:spcPts val="0"/>
              </a:spcAft>
              <a:buSzPts val="800"/>
              <a:buFont typeface="Calibri"/>
              <a:buChar char="•"/>
            </a:pPr>
            <a:r>
              <a:rPr lang="en" sz="800">
                <a:solidFill>
                  <a:srgbClr val="132329"/>
                </a:solidFill>
                <a:highlight>
                  <a:srgbClr val="FFFFFF"/>
                </a:highlight>
              </a:rPr>
              <a:t>Teachers can restrict the in-class chat so students cannot privately message other students. We’d recommend controlling chat access in your in-meeting toolbar controls (rather than disabling it altogether) so students can still interact with the teacher as needed.</a:t>
            </a:r>
            <a:endParaRPr sz="800">
              <a:solidFill>
                <a:srgbClr val="132329"/>
              </a:solidFill>
              <a:highlight>
                <a:srgbClr val="FFFFFF"/>
              </a:highlight>
            </a:endParaRPr>
          </a:p>
          <a:p>
            <a:pPr marL="520700" lvl="1" indent="-190500" algn="l" rtl="0">
              <a:lnSpc>
                <a:spcPct val="90000"/>
              </a:lnSpc>
              <a:spcBef>
                <a:spcPts val="400"/>
              </a:spcBef>
              <a:spcAft>
                <a:spcPts val="0"/>
              </a:spcAft>
              <a:buClr>
                <a:srgbClr val="132329"/>
              </a:buClr>
              <a:buSzPts val="800"/>
              <a:buChar char="•"/>
            </a:pPr>
            <a:r>
              <a:rPr lang="en" sz="800">
                <a:solidFill>
                  <a:srgbClr val="132329"/>
                </a:solidFill>
                <a:highlight>
                  <a:srgbClr val="FFFFFF"/>
                </a:highlight>
              </a:rPr>
              <a:t>See: </a:t>
            </a:r>
            <a:r>
              <a:rPr lang="en" sz="800" u="sng">
                <a:solidFill>
                  <a:schemeClr val="hlink"/>
                </a:solidFill>
                <a:highlight>
                  <a:srgbClr val="FFFFFF"/>
                </a:highlight>
                <a:hlinkClick r:id="rId12"/>
              </a:rPr>
              <a:t>How to control chat access</a:t>
            </a:r>
            <a:endParaRPr sz="800">
              <a:solidFill>
                <a:srgbClr val="132329"/>
              </a:solidFill>
              <a:highlight>
                <a:srgbClr val="FFFFFF"/>
              </a:highlight>
            </a:endParaRPr>
          </a:p>
          <a:p>
            <a:pPr marL="177800" lvl="0" indent="-38100" algn="l" rtl="0">
              <a:lnSpc>
                <a:spcPct val="90000"/>
              </a:lnSpc>
              <a:spcBef>
                <a:spcPts val="800"/>
              </a:spcBef>
              <a:spcAft>
                <a:spcPts val="0"/>
              </a:spcAft>
              <a:buClr>
                <a:schemeClr val="dk1"/>
              </a:buClr>
              <a:buSzPts val="2100"/>
              <a:buNone/>
            </a:pPr>
            <a:endParaRPr u="sng"/>
          </a:p>
          <a:p>
            <a:pPr marL="177800" lvl="0" indent="-38100" algn="l" rtl="0">
              <a:lnSpc>
                <a:spcPct val="90000"/>
              </a:lnSpc>
              <a:spcBef>
                <a:spcPts val="800"/>
              </a:spcBef>
              <a:spcAft>
                <a:spcPts val="0"/>
              </a:spcAft>
              <a:buClr>
                <a:schemeClr val="dk1"/>
              </a:buClr>
              <a:buSzPts val="2100"/>
              <a:buNone/>
            </a:pPr>
            <a:endParaRPr u="sng"/>
          </a:p>
          <a:p>
            <a:pPr marL="177800" lvl="0" indent="-38100" algn="l" rtl="0">
              <a:lnSpc>
                <a:spcPct val="90000"/>
              </a:lnSpc>
              <a:spcBef>
                <a:spcPts val="800"/>
              </a:spcBef>
              <a:spcAft>
                <a:spcPts val="0"/>
              </a:spcAft>
              <a:buClr>
                <a:schemeClr val="dk1"/>
              </a:buClr>
              <a:buSzPts val="2100"/>
              <a:buNone/>
            </a:pPr>
            <a:endParaRPr u="sng"/>
          </a:p>
          <a:p>
            <a:pPr marL="177800" lvl="0" indent="-38100" algn="l" rtl="0">
              <a:lnSpc>
                <a:spcPct val="90000"/>
              </a:lnSpc>
              <a:spcBef>
                <a:spcPts val="800"/>
              </a:spcBef>
              <a:spcAft>
                <a:spcPts val="0"/>
              </a:spcAft>
              <a:buClr>
                <a:schemeClr val="dk1"/>
              </a:buClr>
              <a:buSzPts val="2100"/>
              <a:buNone/>
            </a:pPr>
            <a:endParaRPr/>
          </a:p>
          <a:p>
            <a:pPr marL="177800" lvl="0" indent="-3810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1"/>
          <p:cNvSpPr txBox="1">
            <a:spLocks noGrp="1"/>
          </p:cNvSpPr>
          <p:nvPr>
            <p:ph type="title"/>
          </p:nvPr>
        </p:nvSpPr>
        <p:spPr>
          <a:xfrm>
            <a:off x="623888" y="1282304"/>
            <a:ext cx="7886700" cy="2139600"/>
          </a:xfrm>
          <a:prstGeom prst="rect">
            <a:avLst/>
          </a:prstGeom>
        </p:spPr>
        <p:txBody>
          <a:bodyPr spcFirstLastPara="1" wrap="square" lIns="68575" tIns="34275" rIns="68575" bIns="34275" anchor="b" anchorCtr="0">
            <a:noAutofit/>
          </a:bodyPr>
          <a:lstStyle/>
          <a:p>
            <a:pPr marL="0" lvl="0" indent="0" algn="l" rtl="0">
              <a:spcBef>
                <a:spcPts val="0"/>
              </a:spcBef>
              <a:spcAft>
                <a:spcPts val="0"/>
              </a:spcAft>
              <a:buNone/>
            </a:pPr>
            <a:r>
              <a:rPr lang="en" b="1"/>
              <a:t>Check your account settings often.</a:t>
            </a:r>
            <a:endParaRPr b="1"/>
          </a:p>
        </p:txBody>
      </p:sp>
      <p:sp>
        <p:nvSpPr>
          <p:cNvPr id="200" name="Google Shape;200;p31"/>
          <p:cNvSpPr txBox="1">
            <a:spLocks noGrp="1"/>
          </p:cNvSpPr>
          <p:nvPr>
            <p:ph type="body" idx="1"/>
          </p:nvPr>
        </p:nvSpPr>
        <p:spPr>
          <a:xfrm>
            <a:off x="623888" y="3442097"/>
            <a:ext cx="7886700" cy="1125300"/>
          </a:xfrm>
          <a:prstGeom prst="rect">
            <a:avLst/>
          </a:prstGeom>
        </p:spPr>
        <p:txBody>
          <a:bodyPr spcFirstLastPara="1" wrap="square" lIns="68575" tIns="34275" rIns="68575" bIns="34275" anchor="t" anchorCtr="0">
            <a:noAutofit/>
          </a:bodyPr>
          <a:lstStyle/>
          <a:p>
            <a:pPr marL="0" lvl="0" indent="0" algn="l" rtl="0">
              <a:spcBef>
                <a:spcPts val="800"/>
              </a:spcBef>
              <a:spcAft>
                <a:spcPts val="0"/>
              </a:spcAft>
              <a:buNone/>
            </a:pPr>
            <a:r>
              <a:rPr lang="en"/>
              <a:t>There are new security measures taking place daily/weekly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t>Security Shield on Host Controls</a:t>
            </a:r>
            <a:endParaRPr b="1"/>
          </a:p>
        </p:txBody>
      </p:sp>
      <p:pic>
        <p:nvPicPr>
          <p:cNvPr id="206" name="Google Shape;206;p32" descr="Screen capture on new security shield that allows the host of a meeting to control screen share, chat, enabled/disable waiting room and lock the meeting"/>
          <p:cNvPicPr preferRelativeResize="0"/>
          <p:nvPr/>
        </p:nvPicPr>
        <p:blipFill>
          <a:blip r:embed="rId3">
            <a:alphaModFix/>
          </a:blip>
          <a:stretch>
            <a:fillRect/>
          </a:stretch>
        </p:blipFill>
        <p:spPr>
          <a:xfrm>
            <a:off x="456150" y="1461524"/>
            <a:ext cx="7977975" cy="3074700"/>
          </a:xfrm>
          <a:prstGeom prst="rect">
            <a:avLst/>
          </a:prstGeom>
          <a:noFill/>
          <a:ln w="19050" cap="flat" cmpd="sng">
            <a:solidFill>
              <a:srgbClr val="000000"/>
            </a:solidFill>
            <a:prstDash val="solid"/>
            <a:round/>
            <a:headEnd type="none" w="sm" len="sm"/>
            <a:tailEnd type="none" w="sm" len="sm"/>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3"/>
          <p:cNvSpPr txBox="1">
            <a:spLocks noGrp="1"/>
          </p:cNvSpPr>
          <p:nvPr>
            <p:ph type="title"/>
          </p:nvPr>
        </p:nvSpPr>
        <p:spPr>
          <a:xfrm>
            <a:off x="-100" y="205375"/>
            <a:ext cx="9144000" cy="745500"/>
          </a:xfrm>
          <a:prstGeom prst="rect">
            <a:avLst/>
          </a:prstGeom>
          <a:no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Clr>
                <a:schemeClr val="dk1"/>
              </a:buClr>
              <a:buSzPts val="3300"/>
              <a:buFont typeface="Calibri"/>
              <a:buNone/>
            </a:pPr>
            <a:r>
              <a:rPr lang="en" b="1"/>
              <a:t>Meeting Passwords</a:t>
            </a:r>
            <a:endParaRPr b="1"/>
          </a:p>
        </p:txBody>
      </p:sp>
      <p:sp>
        <p:nvSpPr>
          <p:cNvPr id="212" name="Google Shape;212;p33"/>
          <p:cNvSpPr txBox="1">
            <a:spLocks noGrp="1"/>
          </p:cNvSpPr>
          <p:nvPr>
            <p:ph type="body" idx="1"/>
          </p:nvPr>
        </p:nvSpPr>
        <p:spPr>
          <a:xfrm>
            <a:off x="471500" y="1711125"/>
            <a:ext cx="7932300" cy="2085900"/>
          </a:xfrm>
          <a:prstGeom prst="rect">
            <a:avLst/>
          </a:prstGeom>
          <a:noFill/>
          <a:ln>
            <a:noFill/>
          </a:ln>
        </p:spPr>
        <p:txBody>
          <a:bodyPr spcFirstLastPara="1" wrap="square" lIns="68575" tIns="34275" rIns="68575" bIns="34275" anchor="t" anchorCtr="0">
            <a:noAutofit/>
          </a:bodyPr>
          <a:lstStyle/>
          <a:p>
            <a:pPr marL="520700" lvl="1" indent="-241300" algn="l" rtl="0">
              <a:lnSpc>
                <a:spcPct val="150000"/>
              </a:lnSpc>
              <a:spcBef>
                <a:spcPts val="0"/>
              </a:spcBef>
              <a:spcAft>
                <a:spcPts val="0"/>
              </a:spcAft>
              <a:buSzPts val="2400"/>
              <a:buChar char="•"/>
            </a:pPr>
            <a:r>
              <a:rPr lang="en" sz="2400"/>
              <a:t>Lowercase letters, uppercase letters, numbers, special characters</a:t>
            </a:r>
            <a:endParaRPr sz="2400"/>
          </a:p>
          <a:p>
            <a:pPr marL="520700" lvl="1" indent="-241300" algn="l" rtl="0">
              <a:lnSpc>
                <a:spcPct val="150000"/>
              </a:lnSpc>
              <a:spcBef>
                <a:spcPts val="0"/>
              </a:spcBef>
              <a:spcAft>
                <a:spcPts val="0"/>
              </a:spcAft>
              <a:buSzPts val="2400"/>
              <a:buChar char="•"/>
            </a:pPr>
            <a:r>
              <a:rPr lang="en" sz="2400"/>
              <a:t>Zoom requires up to 10 character password </a:t>
            </a:r>
            <a:endParaRPr sz="2400"/>
          </a:p>
          <a:p>
            <a:pPr marL="863600" lvl="2" indent="-177800" algn="l" rtl="0">
              <a:lnSpc>
                <a:spcPct val="90000"/>
              </a:lnSpc>
              <a:spcBef>
                <a:spcPts val="0"/>
              </a:spcBef>
              <a:spcAft>
                <a:spcPts val="0"/>
              </a:spcAft>
              <a:buSzPts val="1400"/>
              <a:buChar char="•"/>
            </a:pPr>
            <a:r>
              <a:rPr lang="en"/>
              <a:t>Participants will be asked for this password in order to join your meeting. </a:t>
            </a:r>
            <a:endParaRPr/>
          </a:p>
          <a:p>
            <a:pPr marL="0" lvl="0" indent="0" algn="l" rtl="0">
              <a:lnSpc>
                <a:spcPct val="90000"/>
              </a:lnSpc>
              <a:spcBef>
                <a:spcPts val="800"/>
              </a:spcBef>
              <a:spcAft>
                <a:spcPts val="0"/>
              </a:spcAft>
              <a:buClr>
                <a:schemeClr val="dk1"/>
              </a:buClr>
              <a:buSzPts val="21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4"/>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Clr>
                <a:schemeClr val="dk1"/>
              </a:buClr>
              <a:buSzPts val="1100"/>
              <a:buFont typeface="Arial"/>
              <a:buNone/>
            </a:pPr>
            <a:r>
              <a:rPr lang="en" b="1"/>
              <a:t>Enable Waiting Room</a:t>
            </a:r>
            <a:endParaRPr/>
          </a:p>
        </p:txBody>
      </p:sp>
      <p:sp>
        <p:nvSpPr>
          <p:cNvPr id="218" name="Google Shape;218;p34"/>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228600" lvl="0" indent="-203200" algn="l" rtl="0">
              <a:lnSpc>
                <a:spcPct val="115000"/>
              </a:lnSpc>
              <a:spcBef>
                <a:spcPts val="1000"/>
              </a:spcBef>
              <a:spcAft>
                <a:spcPts val="0"/>
              </a:spcAft>
              <a:buSzPts val="2400"/>
              <a:buFont typeface="Calibri"/>
              <a:buChar char="•"/>
            </a:pPr>
            <a:r>
              <a:rPr lang="en" sz="2400"/>
              <a:t>Waiting Room requires more work by the host, but only allows participants to join if specifically admitted</a:t>
            </a:r>
            <a:endParaRPr sz="2400"/>
          </a:p>
          <a:p>
            <a:pPr marL="228600" lvl="0" indent="-203200" algn="l" rtl="0">
              <a:lnSpc>
                <a:spcPct val="115000"/>
              </a:lnSpc>
              <a:spcBef>
                <a:spcPts val="1000"/>
              </a:spcBef>
              <a:spcAft>
                <a:spcPts val="0"/>
              </a:spcAft>
              <a:buSzPts val="2400"/>
              <a:buFont typeface="Calibri"/>
              <a:buChar char="•"/>
            </a:pPr>
            <a:r>
              <a:rPr lang="en" sz="2400"/>
              <a:t>One by one or admit all</a:t>
            </a:r>
            <a:endParaRPr sz="2400"/>
          </a:p>
          <a:p>
            <a:pPr marL="228600" lvl="0" indent="-266700" algn="l" rtl="0">
              <a:lnSpc>
                <a:spcPct val="115000"/>
              </a:lnSpc>
              <a:spcBef>
                <a:spcPts val="1000"/>
              </a:spcBef>
              <a:spcAft>
                <a:spcPts val="0"/>
              </a:spcAft>
              <a:buSzPts val="2400"/>
              <a:buChar char="•"/>
            </a:pPr>
            <a:r>
              <a:rPr lang="en" sz="2400"/>
              <a:t>To turn off the Waiting Room feature while in a meeting, in the </a:t>
            </a:r>
            <a:r>
              <a:rPr lang="en" sz="2400" b="1"/>
              <a:t>Participants</a:t>
            </a:r>
            <a:r>
              <a:rPr lang="en" sz="2400"/>
              <a:t> pane, click </a:t>
            </a:r>
            <a:r>
              <a:rPr lang="en" sz="2400" b="1"/>
              <a:t>More</a:t>
            </a:r>
            <a:r>
              <a:rPr lang="en" sz="2400"/>
              <a:t> and uncheck </a:t>
            </a:r>
            <a:r>
              <a:rPr lang="en" sz="2400" b="1"/>
              <a:t>Put Attendee in Waiting Room on Entry</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5"/>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ctr" rtl="0">
              <a:spcBef>
                <a:spcPts val="0"/>
              </a:spcBef>
              <a:spcAft>
                <a:spcPts val="0"/>
              </a:spcAft>
              <a:buNone/>
            </a:pPr>
            <a:r>
              <a:rPr lang="en" b="1"/>
              <a:t>Disable Join before Host</a:t>
            </a:r>
            <a:endParaRPr b="1"/>
          </a:p>
        </p:txBody>
      </p:sp>
      <p:sp>
        <p:nvSpPr>
          <p:cNvPr id="224" name="Google Shape;224;p35"/>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Autofit/>
          </a:bodyPr>
          <a:lstStyle/>
          <a:p>
            <a:pPr marL="457200" lvl="0" indent="-381000" algn="l" rtl="0">
              <a:lnSpc>
                <a:spcPct val="115000"/>
              </a:lnSpc>
              <a:spcBef>
                <a:spcPts val="800"/>
              </a:spcBef>
              <a:spcAft>
                <a:spcPts val="0"/>
              </a:spcAft>
              <a:buSzPts val="2400"/>
              <a:buChar char="•"/>
            </a:pPr>
            <a:r>
              <a:rPr lang="en" sz="2400"/>
              <a:t>Make sure you are in the room when students are present</a:t>
            </a:r>
            <a:endParaRPr sz="2400"/>
          </a:p>
          <a:p>
            <a:pPr marL="457200" lvl="0" indent="-381000" algn="l" rtl="0">
              <a:lnSpc>
                <a:spcPct val="115000"/>
              </a:lnSpc>
              <a:spcBef>
                <a:spcPts val="0"/>
              </a:spcBef>
              <a:spcAft>
                <a:spcPts val="0"/>
              </a:spcAft>
              <a:buSzPts val="2400"/>
              <a:buChar char="•"/>
            </a:pPr>
            <a:r>
              <a:rPr lang="en" sz="2400"/>
              <a:t>It can be disabled at the account level and </a:t>
            </a:r>
            <a:endParaRPr sz="2400"/>
          </a:p>
          <a:p>
            <a:pPr marL="457200" lvl="0" indent="-381000" algn="l" rtl="0">
              <a:lnSpc>
                <a:spcPct val="115000"/>
              </a:lnSpc>
              <a:spcBef>
                <a:spcPts val="0"/>
              </a:spcBef>
              <a:spcAft>
                <a:spcPts val="0"/>
              </a:spcAft>
              <a:buSzPts val="2400"/>
              <a:buChar char="•"/>
            </a:pPr>
            <a:r>
              <a:rPr lang="en" sz="2400"/>
              <a:t>It can be enabled/disabled for individually scheduled meetings</a:t>
            </a:r>
            <a:endParaRPr sz="2400"/>
          </a:p>
          <a:p>
            <a:pPr marL="0" lvl="0" indent="0" algn="l" rtl="0">
              <a:spcBef>
                <a:spcPts val="800"/>
              </a:spcBef>
              <a:spcAft>
                <a:spcPts val="0"/>
              </a:spcAft>
              <a:buNone/>
            </a:pPr>
            <a:endParaRPr/>
          </a:p>
        </p:txBody>
      </p:sp>
      <p:pic>
        <p:nvPicPr>
          <p:cNvPr id="225" name="Google Shape;225;p35" descr="A screenshot of a cell phone&#10;&#10;Description automatically generated"/>
          <p:cNvPicPr preferRelativeResize="0"/>
          <p:nvPr/>
        </p:nvPicPr>
        <p:blipFill rotWithShape="1">
          <a:blip r:embed="rId3">
            <a:alphaModFix/>
          </a:blip>
          <a:srcRect/>
          <a:stretch/>
        </p:blipFill>
        <p:spPr>
          <a:xfrm>
            <a:off x="2819522" y="2883601"/>
            <a:ext cx="3504950" cy="21203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1256</Words>
  <Application>Microsoft Office PowerPoint</Application>
  <PresentationFormat>On-screen Show (16:9)</PresentationFormat>
  <Paragraphs>147</Paragraphs>
  <Slides>16</Slides>
  <Notes>16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16</vt:i4>
      </vt:variant>
    </vt:vector>
  </HeadingPairs>
  <TitlesOfParts>
    <vt:vector size="20" baseType="lpstr">
      <vt:lpstr>Arial</vt:lpstr>
      <vt:lpstr>Calibri</vt:lpstr>
      <vt:lpstr>Simple Light</vt:lpstr>
      <vt:lpstr>office theme</vt:lpstr>
      <vt:lpstr>Zoom Management Recording/Sharing Accessibility Security</vt:lpstr>
      <vt:lpstr>Zoom Management</vt:lpstr>
      <vt:lpstr>Checklist Zoom for Education Part 1</vt:lpstr>
      <vt:lpstr>Checklist Zoom for Education Part 2</vt:lpstr>
      <vt:lpstr>Check your account settings often.</vt:lpstr>
      <vt:lpstr>Security Shield on Host Controls</vt:lpstr>
      <vt:lpstr>Meeting Passwords</vt:lpstr>
      <vt:lpstr>Enable Waiting Room</vt:lpstr>
      <vt:lpstr>Disable Join before Host</vt:lpstr>
      <vt:lpstr>Limit Screen Sharing to the Host Only</vt:lpstr>
      <vt:lpstr>Lock your Meeting</vt:lpstr>
      <vt:lpstr>Chat Public or Private?</vt:lpstr>
      <vt:lpstr>Zoom Security and Data Handling Resources</vt:lpstr>
      <vt:lpstr>Zoom Recording and Sharing</vt:lpstr>
      <vt:lpstr>Zoom Recording</vt:lpstr>
      <vt:lpstr>Accessibility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Zoom Management Recording/Sharing Accessibility Security</dc:title>
  <cp:lastModifiedBy>Diana Benavides</cp:lastModifiedBy>
  <cp:revision>1</cp:revision>
  <dcterms:modified xsi:type="dcterms:W3CDTF">2020-05-18T19:36:12Z</dcterms:modified>
</cp:coreProperties>
</file>