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iskwwcXV+MmQUlOt/UBDWrBja7e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1" name="Shape 11"/>
        <p:cNvGrpSpPr/>
        <p:nvPr/>
      </p:nvGrpSpPr>
      <p:grpSpPr>
        <a:xfrm>
          <a:off x="0" y="0"/>
          <a:ext cx="0" cy="0"/>
          <a:chOff x="0" y="0"/>
          <a:chExt cx="0" cy="0"/>
        </a:xfrm>
      </p:grpSpPr>
      <p:sp>
        <p:nvSpPr>
          <p:cNvPr id="12" name="Google Shape;1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7" name="Shape 17"/>
        <p:cNvGrpSpPr/>
        <p:nvPr/>
      </p:nvGrpSpPr>
      <p:grpSpPr>
        <a:xfrm>
          <a:off x="0" y="0"/>
          <a:ext cx="0" cy="0"/>
          <a:chOff x="0" y="0"/>
          <a:chExt cx="0" cy="0"/>
        </a:xfrm>
      </p:grpSpPr>
      <p:sp>
        <p:nvSpPr>
          <p:cNvPr id="18" name="Google Shape;18;p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0" name="Google Shape;20;p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22" name="Google Shape;22;p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6" name="Shape 26"/>
        <p:cNvGrpSpPr/>
        <p:nvPr/>
      </p:nvGrpSpPr>
      <p:grpSpPr>
        <a:xfrm>
          <a:off x="0" y="0"/>
          <a:ext cx="0" cy="0"/>
          <a:chOff x="0" y="0"/>
          <a:chExt cx="0" cy="0"/>
        </a:xfrm>
      </p:grpSpPr>
      <p:sp>
        <p:nvSpPr>
          <p:cNvPr id="27" name="Google Shape;27;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9" name="Google Shape;2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2" name="Shape 32"/>
        <p:cNvGrpSpPr/>
        <p:nvPr/>
      </p:nvGrpSpPr>
      <p:grpSpPr>
        <a:xfrm>
          <a:off x="0" y="0"/>
          <a:ext cx="0" cy="0"/>
          <a:chOff x="0" y="0"/>
          <a:chExt cx="0" cy="0"/>
        </a:xfrm>
      </p:grpSpPr>
      <p:sp>
        <p:nvSpPr>
          <p:cNvPr id="33" name="Google Shape;33;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 name="Google Shape;35;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8" name="Shape 38"/>
        <p:cNvGrpSpPr/>
        <p:nvPr/>
      </p:nvGrpSpPr>
      <p:grpSpPr>
        <a:xfrm>
          <a:off x="0" y="0"/>
          <a:ext cx="0" cy="0"/>
          <a:chOff x="0" y="0"/>
          <a:chExt cx="0" cy="0"/>
        </a:xfrm>
      </p:grpSpPr>
      <p:sp>
        <p:nvSpPr>
          <p:cNvPr id="39" name="Google Shape;39;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1" Type="http://schemas.openxmlformats.org/officeDocument/2006/relationships/hyperlink" Target="https://support.zoom.us/hc/en-us/articles/206330935-Enabling-and-adding-a-co-host" TargetMode="External"/><Relationship Id="rId10" Type="http://schemas.openxmlformats.org/officeDocument/2006/relationships/hyperlink" Target="http://tuftsedtech.screenstepslive.com/s/19028/m/94934/l/1221027-how-do-i-set-up-a-meeting-directly-in-zoom" TargetMode="External"/><Relationship Id="rId13" Type="http://schemas.openxmlformats.org/officeDocument/2006/relationships/hyperlink" Target="https://support.zoom.us/hc/en-us/articles/115005759423-Managing-participants-in-a-meeting" TargetMode="External"/><Relationship Id="rId12" Type="http://schemas.openxmlformats.org/officeDocument/2006/relationships/hyperlink" Target="https://support.zoom.us/hc/en-us/articles/201362603-Host-and-Co-Host-Controls-in-a-Meeting"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upport.zoom.us/hc/en-us/articles/201363253-Account-settings" TargetMode="External"/><Relationship Id="rId4" Type="http://schemas.openxmlformats.org/officeDocument/2006/relationships/hyperlink" Target="https://support.zoom.us/hc/en-us/articles/360033559832-Meeting-and-Webinar-Passwords-#h_61124f08-03e6-4dc5-b06a-a8fe08a72716" TargetMode="External"/><Relationship Id="rId9" Type="http://schemas.openxmlformats.org/officeDocument/2006/relationships/hyperlink" Target="https://support.zoom.us/hc/en-us/articles/209605493-In-Meeting-File-Transfer#h_b6277d0e-00d8-4d27-8e1c-b2d493f6a8f5" TargetMode="External"/><Relationship Id="rId15" Type="http://schemas.openxmlformats.org/officeDocument/2006/relationships/hyperlink" Target="https://support.zoom.us/hc/en-us/articles/201362153-How-Do-I-Share-My-Screen-" TargetMode="External"/><Relationship Id="rId14" Type="http://schemas.openxmlformats.org/officeDocument/2006/relationships/hyperlink" Target="https://support.zoom.us/hc/en-us/articles/115005759423#h_221b3acc-9a66-4f0b-ad84-a70359148d1b" TargetMode="External"/><Relationship Id="rId17" Type="http://schemas.openxmlformats.org/officeDocument/2006/relationships/hyperlink" Target="https://support.zoom.us/hc/en-us/articles/115004809306-Controlling-and-Disabling-In-Meeting-Chat?zcid=1231&amp;_ga=2.31627003.455362284.1585712299-1098996190.1583708795&amp;_gac=1.28412878.1583712146.CjwKCAiAzJLzBRAZEiwAmZb0ahPEVASorTnWxDIve9tOLiX9Qaj0D5HcwLSMf_D5KGVdpovkfPwCNhoCZmQQAvD_BwE" TargetMode="External"/><Relationship Id="rId16" Type="http://schemas.openxmlformats.org/officeDocument/2006/relationships/hyperlink" Target="https://support.zoom.us/hc/en-us/articles/115005759423-Managing-participants-in-a-meeting" TargetMode="External"/><Relationship Id="rId5" Type="http://schemas.openxmlformats.org/officeDocument/2006/relationships/hyperlink" Target="https://support.zoom.us/hc/en-us/articles/360033559832-Meeting-and-Webinar-Passwords-#h_61124f08-03e6-4dc5-b06a-a8fe08a72716" TargetMode="External"/><Relationship Id="rId6" Type="http://schemas.openxmlformats.org/officeDocument/2006/relationships/hyperlink" Target="https://support.zoom.us/hc/en-us/articles/201363253-Account-settings" TargetMode="External"/><Relationship Id="rId7" Type="http://schemas.openxmlformats.org/officeDocument/2006/relationships/hyperlink" Target="http://tuftsedtech.screenstepslive.com/s/19028/m/94934/l/1221027-how-do-i-set-up-a-meeting-directly-in-zoom" TargetMode="External"/><Relationship Id="rId8" Type="http://schemas.openxmlformats.org/officeDocument/2006/relationships/hyperlink" Target="https://support.zoom.us/hc/en-us/articles/201363253-Account-setting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3" name="Shape 83"/>
        <p:cNvGrpSpPr/>
        <p:nvPr/>
      </p:nvGrpSpPr>
      <p:grpSpPr>
        <a:xfrm>
          <a:off x="0" y="0"/>
          <a:ext cx="0" cy="0"/>
          <a:chOff x="0" y="0"/>
          <a:chExt cx="0" cy="0"/>
        </a:xfrm>
      </p:grpSpPr>
      <p:sp>
        <p:nvSpPr>
          <p:cNvPr id="84" name="Google Shape;84;p1"/>
          <p:cNvSpPr txBox="1"/>
          <p:nvPr>
            <p:ph type="title"/>
          </p:nvPr>
        </p:nvSpPr>
        <p:spPr>
          <a:xfrm>
            <a:off x="1859" y="12003"/>
            <a:ext cx="12188282" cy="134414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b="1" lang="en-US"/>
              <a:t>Checklist Zoom for Education Part 1</a:t>
            </a:r>
            <a:endParaRPr/>
          </a:p>
        </p:txBody>
      </p:sp>
      <p:grpSp>
        <p:nvGrpSpPr>
          <p:cNvPr id="85" name="Google Shape;85;p1"/>
          <p:cNvGrpSpPr/>
          <p:nvPr/>
        </p:nvGrpSpPr>
        <p:grpSpPr>
          <a:xfrm>
            <a:off x="262678" y="1147261"/>
            <a:ext cx="11657349" cy="5419993"/>
            <a:chOff x="9916" y="0"/>
            <a:chExt cx="11657349" cy="5419993"/>
          </a:xfrm>
        </p:grpSpPr>
        <p:sp>
          <p:nvSpPr>
            <p:cNvPr id="86" name="Google Shape;86;p1"/>
            <p:cNvSpPr/>
            <p:nvPr/>
          </p:nvSpPr>
          <p:spPr>
            <a:xfrm>
              <a:off x="9916" y="0"/>
              <a:ext cx="3924668" cy="1177400"/>
            </a:xfrm>
            <a:prstGeom prst="chevron">
              <a:avLst>
                <a:gd fmla="val 30000" name="adj"/>
              </a:avLst>
            </a:prstGeom>
            <a:solidFill>
              <a:srgbClr val="599BD5"/>
            </a:solidFill>
            <a:ln cap="flat" cmpd="sng" w="12700">
              <a:solidFill>
                <a:srgbClr val="599B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
            <p:cNvSpPr txBox="1"/>
            <p:nvPr/>
          </p:nvSpPr>
          <p:spPr>
            <a:xfrm>
              <a:off x="363136" y="0"/>
              <a:ext cx="3218228" cy="1177400"/>
            </a:xfrm>
            <a:prstGeom prst="rect">
              <a:avLst/>
            </a:prstGeom>
            <a:noFill/>
            <a:ln>
              <a:noFill/>
            </a:ln>
          </p:spPr>
          <p:txBody>
            <a:bodyPr anchorCtr="0" anchor="ctr" bIns="145375" lIns="145375" spcFirstLastPara="1" rIns="145375" wrap="square" tIns="145375">
              <a:noAutofit/>
            </a:bodyPr>
            <a:lstStyle/>
            <a:p>
              <a:pPr indent="0" lvl="0" marL="0" marR="0" rtl="0" algn="ctr">
                <a:lnSpc>
                  <a:spcPct val="90000"/>
                </a:lnSpc>
                <a:spcBef>
                  <a:spcPts val="0"/>
                </a:spcBef>
                <a:spcAft>
                  <a:spcPts val="0"/>
                </a:spcAft>
                <a:buClr>
                  <a:schemeClr val="lt1"/>
                </a:buClr>
                <a:buSzPts val="2800"/>
                <a:buFont typeface="Calibri"/>
                <a:buNone/>
              </a:pPr>
              <a:r>
                <a:rPr b="1" i="0" lang="en-US" sz="2800" u="none" cap="none" strike="noStrike">
                  <a:solidFill>
                    <a:schemeClr val="lt1"/>
                  </a:solidFill>
                  <a:latin typeface="Calibri"/>
                  <a:ea typeface="Calibri"/>
                  <a:cs typeface="Calibri"/>
                  <a:sym typeface="Calibri"/>
                </a:rPr>
                <a:t>Before Meeting</a:t>
              </a:r>
              <a:endParaRPr b="1" i="0" sz="2800" u="none" cap="none" strike="noStrike">
                <a:solidFill>
                  <a:schemeClr val="lt1"/>
                </a:solidFill>
                <a:latin typeface="Calibri"/>
                <a:ea typeface="Calibri"/>
                <a:cs typeface="Calibri"/>
                <a:sym typeface="Calibri"/>
              </a:endParaRPr>
            </a:p>
          </p:txBody>
        </p:sp>
        <p:sp>
          <p:nvSpPr>
            <p:cNvPr id="88" name="Google Shape;88;p1"/>
            <p:cNvSpPr/>
            <p:nvPr/>
          </p:nvSpPr>
          <p:spPr>
            <a:xfrm>
              <a:off x="9916" y="1177400"/>
              <a:ext cx="3571448" cy="4242593"/>
            </a:xfrm>
            <a:prstGeom prst="rect">
              <a:avLst/>
            </a:prstGeom>
            <a:solidFill>
              <a:srgbClr val="CFDEEF">
                <a:alpha val="89803"/>
              </a:srgbClr>
            </a:solidFill>
            <a:ln cap="flat" cmpd="sng" w="12700">
              <a:solidFill>
                <a:srgbClr val="CFDEEF">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
            <p:cNvSpPr txBox="1"/>
            <p:nvPr/>
          </p:nvSpPr>
          <p:spPr>
            <a:xfrm>
              <a:off x="9916" y="1177400"/>
              <a:ext cx="3571448" cy="4242593"/>
            </a:xfrm>
            <a:prstGeom prst="rect">
              <a:avLst/>
            </a:prstGeom>
            <a:noFill/>
            <a:ln>
              <a:noFill/>
            </a:ln>
          </p:spPr>
          <p:txBody>
            <a:bodyPr anchorCtr="0" anchor="t" bIns="564425" lIns="282200" spcFirstLastPara="1" rIns="282200" wrap="square" tIns="282200">
              <a:noAutofit/>
            </a:bodyPr>
            <a:lstStyle/>
            <a:p>
              <a:pPr indent="0" lvl="0" marL="0" marR="0" rtl="0" algn="ctr">
                <a:lnSpc>
                  <a:spcPct val="90000"/>
                </a:lnSpc>
                <a:spcBef>
                  <a:spcPts val="0"/>
                </a:spcBef>
                <a:spcAft>
                  <a:spcPts val="0"/>
                </a:spcAft>
                <a:buClr>
                  <a:schemeClr val="dk1"/>
                </a:buClr>
                <a:buSzPts val="1100"/>
                <a:buFont typeface="Calibri"/>
                <a:buNone/>
              </a:pPr>
              <a:r>
                <a:rPr b="1" i="0" lang="en-US" sz="1200" u="none" cap="none" strike="noStrike">
                  <a:solidFill>
                    <a:schemeClr val="dk1"/>
                  </a:solidFill>
                  <a:latin typeface="Calibri"/>
                  <a:ea typeface="Calibri"/>
                  <a:cs typeface="Calibri"/>
                  <a:sym typeface="Calibri"/>
                </a:rPr>
                <a:t>Settings</a:t>
              </a:r>
              <a:endParaRPr b="1" i="0" sz="1200" u="none" cap="none" strike="noStrike">
                <a:solidFill>
                  <a:schemeClr val="dk1"/>
                </a:solidFill>
                <a:latin typeface="Calibri"/>
                <a:ea typeface="Calibri"/>
                <a:cs typeface="Calibri"/>
                <a:sym typeface="Calibri"/>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Host/Participant video  </a:t>
              </a:r>
              <a:r>
                <a:rPr b="0" i="0" lang="en-US" sz="1100" u="none" cap="none" strike="noStrike">
                  <a:solidFill>
                    <a:srgbClr val="FF0000"/>
                  </a:solidFill>
                  <a:latin typeface="Calibri"/>
                  <a:ea typeface="Calibri"/>
                  <a:cs typeface="Calibri"/>
                  <a:sym typeface="Calibri"/>
                </a:rPr>
                <a:t>OFF</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Join before host  </a:t>
              </a:r>
              <a:r>
                <a:rPr b="0" i="0" lang="en-US" sz="1100" u="none" cap="none" strike="noStrike">
                  <a:solidFill>
                    <a:srgbClr val="FF0000"/>
                  </a:solidFill>
                  <a:latin typeface="Calibri"/>
                  <a:ea typeface="Calibri"/>
                  <a:cs typeface="Calibri"/>
                  <a:sym typeface="Calibri"/>
                </a:rPr>
                <a:t>OFF</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Mute Participants upon Entry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Chat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Private Chat  ON/OFF Optional</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Auto-Saving chats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File Transfer </a:t>
              </a:r>
              <a:r>
                <a:rPr b="0" i="0" lang="en-US" sz="1100" u="none" cap="none" strike="noStrike">
                  <a:solidFill>
                    <a:srgbClr val="FF0000"/>
                  </a:solidFill>
                  <a:latin typeface="Calibri"/>
                  <a:ea typeface="Calibri"/>
                  <a:cs typeface="Calibri"/>
                  <a:sym typeface="Calibri"/>
                </a:rPr>
                <a:t>OFF</a:t>
              </a:r>
              <a:endParaRPr>
                <a:solidFill>
                  <a:srgbClr val="FF0000"/>
                </a:solidFill>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Co-Host (If co-teaching)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Polling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Always show meeting Control Bar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Screen Sharing (Host Only)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Annotation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Whiteboard </a:t>
              </a:r>
              <a:r>
                <a:rPr b="0" i="0" lang="en-US" sz="1100" u="none" cap="none" strike="noStrike">
                  <a:solidFill>
                    <a:srgbClr val="548135"/>
                  </a:solidFill>
                  <a:latin typeface="Calibri"/>
                  <a:ea typeface="Calibri"/>
                  <a:cs typeface="Calibri"/>
                  <a:sym typeface="Calibri"/>
                </a:rPr>
                <a:t>ON</a:t>
              </a:r>
              <a:endParaRPr b="0" i="0" sz="1100" u="none" cap="none" strike="noStrike">
                <a:solidFill>
                  <a:srgbClr val="548135"/>
                </a:solidFill>
                <a:latin typeface="Calibri"/>
                <a:ea typeface="Calibri"/>
                <a:cs typeface="Calibri"/>
                <a:sym typeface="Calibri"/>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Nonverbal Feedback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Breakout Room </a:t>
              </a:r>
              <a:r>
                <a:rPr b="0" i="0" lang="en-US" sz="1100" u="none" cap="none" strike="noStrike">
                  <a:solidFill>
                    <a:srgbClr val="548135"/>
                  </a:solidFill>
                  <a:latin typeface="Calibri"/>
                  <a:ea typeface="Calibri"/>
                  <a:cs typeface="Calibri"/>
                  <a:sym typeface="Calibri"/>
                </a:rPr>
                <a:t>ON</a:t>
              </a:r>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Waiting Room </a:t>
              </a:r>
              <a:r>
                <a:rPr b="0" i="0" lang="en-US" sz="1100" u="none" cap="none" strike="noStrike">
                  <a:solidFill>
                    <a:srgbClr val="38761D"/>
                  </a:solidFill>
                  <a:latin typeface="Calibri"/>
                  <a:ea typeface="Calibri"/>
                  <a:cs typeface="Calibri"/>
                  <a:sym typeface="Calibri"/>
                </a:rPr>
                <a:t>ON</a:t>
              </a:r>
              <a:endParaRPr>
                <a:solidFill>
                  <a:srgbClr val="38761D"/>
                </a:solidFill>
              </a:endParaRPr>
            </a:p>
            <a:p>
              <a:pPr indent="0" lvl="0" marL="0" marR="0" rtl="0" algn="l">
                <a:lnSpc>
                  <a:spcPct val="90000"/>
                </a:lnSpc>
                <a:spcBef>
                  <a:spcPts val="385"/>
                </a:spcBef>
                <a:spcAft>
                  <a:spcPts val="0"/>
                </a:spcAft>
                <a:buClr>
                  <a:schemeClr val="dk1"/>
                </a:buClr>
                <a:buSzPts val="1100"/>
                <a:buFont typeface="Calibri"/>
                <a:buNone/>
              </a:pPr>
              <a:r>
                <a:rPr b="0" i="0" lang="en-US" sz="1100" u="none" cap="none" strike="noStrike">
                  <a:solidFill>
                    <a:schemeClr val="dk1"/>
                  </a:solidFill>
                  <a:latin typeface="Calibri"/>
                  <a:ea typeface="Calibri"/>
                  <a:cs typeface="Calibri"/>
                  <a:sym typeface="Calibri"/>
                </a:rPr>
                <a:t>Allow removed Participants to rejoin </a:t>
              </a:r>
              <a:r>
                <a:rPr b="0" i="0" lang="en-US" sz="1100" u="none" cap="none" strike="noStrike">
                  <a:solidFill>
                    <a:srgbClr val="FF0000"/>
                  </a:solidFill>
                  <a:latin typeface="Calibri"/>
                  <a:ea typeface="Calibri"/>
                  <a:cs typeface="Calibri"/>
                  <a:sym typeface="Calibri"/>
                </a:rPr>
                <a:t>OFF</a:t>
              </a:r>
              <a:endParaRPr/>
            </a:p>
          </p:txBody>
        </p:sp>
        <p:sp>
          <p:nvSpPr>
            <p:cNvPr id="90" name="Google Shape;90;p1"/>
            <p:cNvSpPr/>
            <p:nvPr/>
          </p:nvSpPr>
          <p:spPr>
            <a:xfrm>
              <a:off x="3876257" y="0"/>
              <a:ext cx="3924668" cy="1177400"/>
            </a:xfrm>
            <a:prstGeom prst="chevron">
              <a:avLst>
                <a:gd fmla="val 30000" name="adj"/>
              </a:avLst>
            </a:prstGeom>
            <a:solidFill>
              <a:srgbClr val="4CC38C"/>
            </a:solidFill>
            <a:ln cap="flat" cmpd="sng" w="12700">
              <a:solidFill>
                <a:srgbClr val="4CC38C"/>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
            <p:cNvSpPr txBox="1"/>
            <p:nvPr/>
          </p:nvSpPr>
          <p:spPr>
            <a:xfrm>
              <a:off x="4229477" y="0"/>
              <a:ext cx="3218228" cy="1177400"/>
            </a:xfrm>
            <a:prstGeom prst="rect">
              <a:avLst/>
            </a:prstGeom>
            <a:noFill/>
            <a:ln>
              <a:noFill/>
            </a:ln>
          </p:spPr>
          <p:txBody>
            <a:bodyPr anchorCtr="0" anchor="ctr" bIns="145375" lIns="145375" spcFirstLastPara="1" rIns="145375" wrap="square" tIns="145375">
              <a:noAutofit/>
            </a:bodyPr>
            <a:lstStyle/>
            <a:p>
              <a:pPr indent="0" lvl="0" marL="0" marR="0" rtl="0" algn="ctr">
                <a:lnSpc>
                  <a:spcPct val="90000"/>
                </a:lnSpc>
                <a:spcBef>
                  <a:spcPts val="0"/>
                </a:spcBef>
                <a:spcAft>
                  <a:spcPts val="0"/>
                </a:spcAft>
                <a:buClr>
                  <a:schemeClr val="lt1"/>
                </a:buClr>
                <a:buSzPts val="2800"/>
                <a:buFont typeface="Calibri"/>
                <a:buNone/>
              </a:pPr>
              <a:r>
                <a:rPr b="1" i="0" lang="en-US" sz="2800" u="none" cap="none" strike="noStrike">
                  <a:solidFill>
                    <a:schemeClr val="lt1"/>
                  </a:solidFill>
                  <a:latin typeface="Calibri"/>
                  <a:ea typeface="Calibri"/>
                  <a:cs typeface="Calibri"/>
                  <a:sym typeface="Calibri"/>
                </a:rPr>
                <a:t>During Meeting</a:t>
              </a:r>
              <a:endParaRPr b="1" i="0" sz="2800" u="none" cap="none" strike="noStrike">
                <a:solidFill>
                  <a:schemeClr val="lt1"/>
                </a:solidFill>
                <a:latin typeface="Calibri"/>
                <a:ea typeface="Calibri"/>
                <a:cs typeface="Calibri"/>
                <a:sym typeface="Calibri"/>
              </a:endParaRPr>
            </a:p>
          </p:txBody>
        </p:sp>
        <p:sp>
          <p:nvSpPr>
            <p:cNvPr id="92" name="Google Shape;92;p1"/>
            <p:cNvSpPr/>
            <p:nvPr/>
          </p:nvSpPr>
          <p:spPr>
            <a:xfrm>
              <a:off x="3876257" y="1177400"/>
              <a:ext cx="3571448" cy="4242593"/>
            </a:xfrm>
            <a:prstGeom prst="rect">
              <a:avLst/>
            </a:prstGeom>
            <a:solidFill>
              <a:srgbClr val="CCE8DD">
                <a:alpha val="89803"/>
              </a:srgbClr>
            </a:solidFill>
            <a:ln cap="flat" cmpd="sng" w="12700">
              <a:solidFill>
                <a:srgbClr val="CCE8DD">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
            <p:cNvSpPr txBox="1"/>
            <p:nvPr/>
          </p:nvSpPr>
          <p:spPr>
            <a:xfrm>
              <a:off x="3876257" y="1177400"/>
              <a:ext cx="3571448" cy="4242593"/>
            </a:xfrm>
            <a:prstGeom prst="rect">
              <a:avLst/>
            </a:prstGeom>
            <a:noFill/>
            <a:ln>
              <a:noFill/>
            </a:ln>
          </p:spPr>
          <p:txBody>
            <a:bodyPr anchorCtr="0" anchor="t" bIns="564425" lIns="282200" spcFirstLastPara="1" rIns="282200" wrap="square" tIns="282200">
              <a:noAutofit/>
            </a:bodyPr>
            <a:lstStyle/>
            <a:p>
              <a:pPr indent="0" lvl="0" marL="0" marR="0" rtl="0" algn="ctr">
                <a:lnSpc>
                  <a:spcPct val="90000"/>
                </a:lnSpc>
                <a:spcBef>
                  <a:spcPts val="0"/>
                </a:spcBef>
                <a:spcAft>
                  <a:spcPts val="0"/>
                </a:spcAft>
                <a:buClr>
                  <a:schemeClr val="dk1"/>
                </a:buClr>
                <a:buSzPts val="1100"/>
                <a:buFont typeface="Calibri"/>
                <a:buNone/>
              </a:pPr>
              <a:r>
                <a:rPr b="1" i="0" lang="en-US" sz="1200" u="none" cap="none" strike="noStrike">
                  <a:solidFill>
                    <a:schemeClr val="dk1"/>
                  </a:solidFill>
                  <a:latin typeface="Calibri"/>
                  <a:ea typeface="Calibri"/>
                  <a:cs typeface="Calibri"/>
                  <a:sym typeface="Calibri"/>
                </a:rPr>
                <a:t>Netiquette</a:t>
              </a:r>
              <a:endParaRPr b="1" i="0" sz="1200" u="none" cap="none" strike="noStrike">
                <a:solidFill>
                  <a:schemeClr val="dk1"/>
                </a:solidFill>
                <a:latin typeface="Calibri"/>
                <a:ea typeface="Calibri"/>
                <a:cs typeface="Calibri"/>
                <a:sym typeface="Calibri"/>
              </a:endParaRPr>
            </a:p>
            <a:p>
              <a:pPr indent="-127000" lvl="0" marL="228600" marR="0" rtl="0" algn="l">
                <a:lnSpc>
                  <a:spcPct val="115000"/>
                </a:lnSpc>
                <a:spcBef>
                  <a:spcPts val="385"/>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Join your meeting as the host</a:t>
              </a:r>
              <a:endParaRPr/>
            </a:p>
            <a:p>
              <a:pPr indent="-127000" lvl="0" marL="2286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Remind students how to participate: Chat, nonverbal feedback, raise hand</a:t>
              </a:r>
              <a:endParaRPr/>
            </a:p>
            <a:p>
              <a:pPr indent="-127000" lvl="0" marL="2286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Check chat for questions and comments</a:t>
              </a:r>
              <a:endParaRPr/>
            </a:p>
            <a:p>
              <a:pPr indent="-127000" lvl="0" marL="2286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Manage Participants: Place students in/out of waiting room, remove participants if needed, mute/unmute all</a:t>
              </a:r>
              <a:endParaRPr/>
            </a:p>
            <a:p>
              <a:pPr indent="-127000" lvl="0" marL="2286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If co-teaching, assign co-host</a:t>
              </a:r>
              <a:endParaRPr/>
            </a:p>
            <a:p>
              <a:pPr indent="-127000" lvl="0" marL="2286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Lock your Zoom meeting after all participants have arrived</a:t>
              </a:r>
              <a:endParaRPr/>
            </a:p>
            <a:p>
              <a:pPr indent="-127000" lvl="0" marL="2286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Only you as the host can share your screen. U</a:t>
              </a:r>
              <a:r>
                <a:rPr lang="en-US" sz="1100">
                  <a:solidFill>
                    <a:schemeClr val="dk1"/>
                  </a:solidFill>
                  <a:latin typeface="Calibri"/>
                  <a:ea typeface="Calibri"/>
                  <a:cs typeface="Calibri"/>
                  <a:sym typeface="Calibri"/>
                </a:rPr>
                <a:t>n</a:t>
              </a:r>
              <a:r>
                <a:rPr b="0" i="0" lang="en-US" sz="1100" u="none" cap="none" strike="noStrike">
                  <a:solidFill>
                    <a:schemeClr val="dk1"/>
                  </a:solidFill>
                  <a:latin typeface="Calibri"/>
                  <a:ea typeface="Calibri"/>
                  <a:cs typeface="Calibri"/>
                  <a:sym typeface="Calibri"/>
                </a:rPr>
                <a:t>lock during meeting so others can share if needed</a:t>
              </a:r>
              <a:endParaRPr b="0" i="0" sz="1100" u="none" cap="none" strike="noStrike">
                <a:solidFill>
                  <a:schemeClr val="dk1"/>
                </a:solidFill>
                <a:latin typeface="Calibri"/>
                <a:ea typeface="Calibri"/>
                <a:cs typeface="Calibri"/>
                <a:sym typeface="Calibri"/>
              </a:endParaRPr>
            </a:p>
            <a:p>
              <a:pPr indent="-127000" lvl="0" marL="228600" marR="0" rtl="0" algn="l">
                <a:lnSpc>
                  <a:spcPct val="115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Breakout rooms are not recorded. Recording works for the main room.</a:t>
              </a:r>
              <a:endParaRPr sz="1100">
                <a:solidFill>
                  <a:schemeClr val="dk1"/>
                </a:solidFill>
                <a:latin typeface="Calibri"/>
                <a:ea typeface="Calibri"/>
                <a:cs typeface="Calibri"/>
                <a:sym typeface="Calibri"/>
              </a:endParaRPr>
            </a:p>
            <a:p>
              <a:pPr indent="-127000" lvl="0" marL="228600" marR="0" rtl="0" algn="l">
                <a:lnSpc>
                  <a:spcPct val="115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Assign a student to record to their computer if you want a recording of each breakout room.</a:t>
              </a:r>
              <a:endParaRPr sz="1100">
                <a:solidFill>
                  <a:schemeClr val="dk1"/>
                </a:solidFill>
                <a:latin typeface="Calibri"/>
                <a:ea typeface="Calibri"/>
                <a:cs typeface="Calibri"/>
                <a:sym typeface="Calibri"/>
              </a:endParaRPr>
            </a:p>
          </p:txBody>
        </p:sp>
        <p:sp>
          <p:nvSpPr>
            <p:cNvPr id="94" name="Google Shape;94;p1"/>
            <p:cNvSpPr/>
            <p:nvPr/>
          </p:nvSpPr>
          <p:spPr>
            <a:xfrm>
              <a:off x="7742597" y="0"/>
              <a:ext cx="3924668" cy="1177400"/>
            </a:xfrm>
            <a:prstGeom prst="chevron">
              <a:avLst>
                <a:gd fmla="val 30000" name="adj"/>
              </a:avLst>
            </a:prstGeom>
            <a:solidFill>
              <a:srgbClr val="6FAB46"/>
            </a:solidFill>
            <a:ln cap="flat" cmpd="sng" w="12700">
              <a:solidFill>
                <a:srgbClr val="6FAB46"/>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
            <p:cNvSpPr txBox="1"/>
            <p:nvPr/>
          </p:nvSpPr>
          <p:spPr>
            <a:xfrm>
              <a:off x="8095817" y="0"/>
              <a:ext cx="3218228" cy="1177400"/>
            </a:xfrm>
            <a:prstGeom prst="rect">
              <a:avLst/>
            </a:prstGeom>
            <a:noFill/>
            <a:ln>
              <a:noFill/>
            </a:ln>
          </p:spPr>
          <p:txBody>
            <a:bodyPr anchorCtr="0" anchor="ctr" bIns="145375" lIns="145375" spcFirstLastPara="1" rIns="145375" wrap="square" tIns="145375">
              <a:noAutofit/>
            </a:bodyPr>
            <a:lstStyle/>
            <a:p>
              <a:pPr indent="0" lvl="0" marL="0" marR="0" rtl="0" algn="ctr">
                <a:lnSpc>
                  <a:spcPct val="90000"/>
                </a:lnSpc>
                <a:spcBef>
                  <a:spcPts val="0"/>
                </a:spcBef>
                <a:spcAft>
                  <a:spcPts val="0"/>
                </a:spcAft>
                <a:buClr>
                  <a:schemeClr val="lt1"/>
                </a:buClr>
                <a:buSzPts val="2800"/>
                <a:buFont typeface="Calibri"/>
                <a:buNone/>
              </a:pPr>
              <a:r>
                <a:rPr b="1" i="0" lang="en-US" sz="2800" u="none" cap="none" strike="noStrike">
                  <a:solidFill>
                    <a:schemeClr val="lt1"/>
                  </a:solidFill>
                  <a:latin typeface="Calibri"/>
                  <a:ea typeface="Calibri"/>
                  <a:cs typeface="Calibri"/>
                  <a:sym typeface="Calibri"/>
                </a:rPr>
                <a:t>After Meeting</a:t>
              </a:r>
              <a:endParaRPr b="1" i="0" sz="2800" u="none" cap="none" strike="noStrike">
                <a:solidFill>
                  <a:schemeClr val="lt1"/>
                </a:solidFill>
                <a:latin typeface="Calibri"/>
                <a:ea typeface="Calibri"/>
                <a:cs typeface="Calibri"/>
                <a:sym typeface="Calibri"/>
              </a:endParaRPr>
            </a:p>
          </p:txBody>
        </p:sp>
        <p:sp>
          <p:nvSpPr>
            <p:cNvPr id="96" name="Google Shape;96;p1"/>
            <p:cNvSpPr/>
            <p:nvPr/>
          </p:nvSpPr>
          <p:spPr>
            <a:xfrm>
              <a:off x="7742597" y="1177400"/>
              <a:ext cx="3571448" cy="4242593"/>
            </a:xfrm>
            <a:prstGeom prst="rect">
              <a:avLst/>
            </a:prstGeom>
            <a:solidFill>
              <a:srgbClr val="D3E1CC">
                <a:alpha val="89803"/>
              </a:srgbClr>
            </a:solidFill>
            <a:ln cap="flat" cmpd="sng" w="12700">
              <a:solidFill>
                <a:srgbClr val="D3E1CC">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
            <p:cNvSpPr txBox="1"/>
            <p:nvPr/>
          </p:nvSpPr>
          <p:spPr>
            <a:xfrm>
              <a:off x="7742597" y="1177400"/>
              <a:ext cx="3571448" cy="4242593"/>
            </a:xfrm>
            <a:prstGeom prst="rect">
              <a:avLst/>
            </a:prstGeom>
            <a:noFill/>
            <a:ln>
              <a:noFill/>
            </a:ln>
          </p:spPr>
          <p:txBody>
            <a:bodyPr anchorCtr="0" anchor="t" bIns="564425" lIns="282200" spcFirstLastPara="1" rIns="282200" wrap="square" tIns="282200">
              <a:noAutofit/>
            </a:bodyPr>
            <a:lstStyle/>
            <a:p>
              <a:pPr indent="0" lvl="0" marL="0" marR="0" rtl="0" algn="ctr">
                <a:lnSpc>
                  <a:spcPct val="90000"/>
                </a:lnSpc>
                <a:spcBef>
                  <a:spcPts val="0"/>
                </a:spcBef>
                <a:spcAft>
                  <a:spcPts val="0"/>
                </a:spcAft>
                <a:buClr>
                  <a:schemeClr val="dk1"/>
                </a:buClr>
                <a:buSzPts val="1100"/>
                <a:buFont typeface="Calibri"/>
                <a:buNone/>
              </a:pPr>
              <a:r>
                <a:rPr b="1" i="0" lang="en-US" sz="1200" u="none" cap="none" strike="noStrike">
                  <a:solidFill>
                    <a:schemeClr val="dk1"/>
                  </a:solidFill>
                  <a:latin typeface="Calibri"/>
                  <a:ea typeface="Calibri"/>
                  <a:cs typeface="Calibri"/>
                  <a:sym typeface="Calibri"/>
                </a:rPr>
                <a:t>Recordings &amp; Attendance</a:t>
              </a:r>
              <a:endParaRPr b="1" i="0" sz="1200" u="none" cap="none" strike="noStrike">
                <a:solidFill>
                  <a:schemeClr val="dk1"/>
                </a:solidFill>
                <a:latin typeface="Calibri"/>
                <a:ea typeface="Calibri"/>
                <a:cs typeface="Calibri"/>
                <a:sym typeface="Calibri"/>
              </a:endParaRPr>
            </a:p>
            <a:p>
              <a:pPr indent="-127000" lvl="0" marL="114300" marR="0" rtl="0" algn="l">
                <a:lnSpc>
                  <a:spcPct val="115000"/>
                </a:lnSpc>
                <a:spcBef>
                  <a:spcPts val="385"/>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Recordings to the Cloud are found in Zoom cloud on Zoom's website and Panopto folder "meeting recordings"</a:t>
              </a:r>
              <a:endParaRPr/>
            </a:p>
            <a:p>
              <a:pPr indent="-127000" lvl="0" marL="1143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Edit captions/transcripts before sharing with students</a:t>
              </a:r>
              <a:endParaRPr b="0" i="0" sz="1100" u="none" cap="none" strike="noStrike">
                <a:solidFill>
                  <a:schemeClr val="dk1"/>
                </a:solidFill>
                <a:latin typeface="Calibri"/>
                <a:ea typeface="Calibri"/>
                <a:cs typeface="Calibri"/>
                <a:sym typeface="Calibri"/>
              </a:endParaRPr>
            </a:p>
            <a:p>
              <a:pPr indent="-127000" lvl="0" marL="114300" marR="0" rtl="0" algn="l">
                <a:lnSpc>
                  <a:spcPct val="115000"/>
                </a:lnSpc>
                <a:spcBef>
                  <a:spcPts val="0"/>
                </a:spcBef>
                <a:spcAft>
                  <a:spcPts val="0"/>
                </a:spcAft>
                <a:buClr>
                  <a:schemeClr val="dk1"/>
                </a:buClr>
                <a:buSzPts val="1100"/>
                <a:buFont typeface="Calibri"/>
                <a:buChar char="●"/>
              </a:pPr>
              <a:r>
                <a:rPr lang="en-US" sz="1100">
                  <a:solidFill>
                    <a:schemeClr val="dk1"/>
                  </a:solidFill>
                  <a:latin typeface="Calibri"/>
                  <a:ea typeface="Calibri"/>
                  <a:cs typeface="Calibri"/>
                  <a:sym typeface="Calibri"/>
                </a:rPr>
                <a:t>Share the Panopto recording with students by changing the who has access.</a:t>
              </a:r>
              <a:endParaRPr sz="1100">
                <a:solidFill>
                  <a:schemeClr val="dk1"/>
                </a:solidFill>
                <a:latin typeface="Calibri"/>
                <a:ea typeface="Calibri"/>
                <a:cs typeface="Calibri"/>
                <a:sym typeface="Calibri"/>
              </a:endParaRPr>
            </a:p>
            <a:p>
              <a:pPr indent="-127000" lvl="0" marL="1143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Recordings to the Computer live locally on computer where the host recorded. Upload and share the video file from OneDrive/ Google Drive or Panopto.</a:t>
              </a:r>
              <a:endParaRPr/>
            </a:p>
            <a:p>
              <a:pPr indent="-127000" lvl="0" marL="114300" marR="0" rtl="0" algn="l">
                <a:lnSpc>
                  <a:spcPct val="115000"/>
                </a:lnSpc>
                <a:spcBef>
                  <a:spcPts val="0"/>
                </a:spcBef>
                <a:spcAft>
                  <a:spcPts val="0"/>
                </a:spcAft>
                <a:buClr>
                  <a:schemeClr val="dk1"/>
                </a:buClr>
                <a:buSzPts val="1100"/>
                <a:buFont typeface="Calibri"/>
                <a:buChar char="●"/>
              </a:pPr>
              <a:r>
                <a:rPr b="0" i="0" lang="en-US" sz="1100" u="none" cap="none" strike="noStrike">
                  <a:solidFill>
                    <a:schemeClr val="dk1"/>
                  </a:solidFill>
                  <a:latin typeface="Calibri"/>
                  <a:ea typeface="Calibri"/>
                  <a:cs typeface="Calibri"/>
                  <a:sym typeface="Calibri"/>
                </a:rPr>
                <a:t>Get an attendance record from Zoom reports on Zoom's website. File can be exported to Excel.</a:t>
              </a:r>
              <a:endParaRPr b="0" i="0" sz="1100" u="none" cap="none" strike="noStrike">
                <a:solidFill>
                  <a:schemeClr val="dk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
          <p:cNvSpPr txBox="1"/>
          <p:nvPr>
            <p:ph type="title"/>
          </p:nvPr>
        </p:nvSpPr>
        <p:spPr>
          <a:xfrm>
            <a:off x="458091" y="83393"/>
            <a:ext cx="11401425" cy="796647"/>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Font typeface="Calibri"/>
              <a:buNone/>
            </a:pPr>
            <a:r>
              <a:rPr b="1" lang="en-US" sz="3600"/>
              <a:t>Checklist Zoom for Education Part 2</a:t>
            </a:r>
            <a:endParaRPr/>
          </a:p>
        </p:txBody>
      </p:sp>
      <p:sp>
        <p:nvSpPr>
          <p:cNvPr id="103" name="Google Shape;103;p2"/>
          <p:cNvSpPr txBox="1"/>
          <p:nvPr>
            <p:ph idx="1" type="body"/>
          </p:nvPr>
        </p:nvSpPr>
        <p:spPr>
          <a:xfrm>
            <a:off x="455300" y="876973"/>
            <a:ext cx="5561100" cy="378600"/>
          </a:xfrm>
          <a:prstGeom prst="rect">
            <a:avLst/>
          </a:prstGeom>
          <a:noFill/>
          <a:ln cap="flat" cmpd="sng" w="28575">
            <a:solidFill>
              <a:schemeClr val="dk1"/>
            </a:solidFill>
            <a:prstDash val="solid"/>
            <a:round/>
            <a:headEnd len="sm" w="sm" type="none"/>
            <a:tailEnd len="sm" w="sm" type="none"/>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2000"/>
              <a:buNone/>
            </a:pPr>
            <a:r>
              <a:rPr lang="en-US" sz="2000"/>
              <a:t>Before Meeting</a:t>
            </a:r>
            <a:endParaRPr/>
          </a:p>
        </p:txBody>
      </p:sp>
      <p:sp>
        <p:nvSpPr>
          <p:cNvPr id="104" name="Google Shape;104;p2"/>
          <p:cNvSpPr txBox="1"/>
          <p:nvPr>
            <p:ph idx="2" type="body"/>
          </p:nvPr>
        </p:nvSpPr>
        <p:spPr>
          <a:xfrm>
            <a:off x="458800" y="1255575"/>
            <a:ext cx="5566500" cy="5462400"/>
          </a:xfrm>
          <a:prstGeom prst="rect">
            <a:avLst/>
          </a:pr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1050"/>
              <a:buChar char="•"/>
            </a:pPr>
            <a:r>
              <a:rPr lang="en-US" sz="1050"/>
              <a:t>Schedule your meetings with a unique URL. Keep your personal meeting URL, which is permanent for office hours or faculty meetings</a:t>
            </a:r>
            <a:endParaRPr sz="1050"/>
          </a:p>
          <a:p>
            <a:pPr indent="-228600" lvl="0" marL="228600" rtl="0" algn="l">
              <a:lnSpc>
                <a:spcPct val="90000"/>
              </a:lnSpc>
              <a:spcBef>
                <a:spcPts val="1000"/>
              </a:spcBef>
              <a:spcAft>
                <a:spcPts val="0"/>
              </a:spcAft>
              <a:buClr>
                <a:schemeClr val="dk1"/>
              </a:buClr>
              <a:buSzPts val="1050"/>
              <a:buChar char="•"/>
            </a:pPr>
            <a:r>
              <a:rPr b="1" lang="en-US" sz="1050"/>
              <a:t>Prevent Removed Participants from Rejoining a Meeting</a:t>
            </a:r>
            <a:endParaRPr b="1" sz="1050"/>
          </a:p>
          <a:p>
            <a:pPr indent="-228600" lvl="1" marL="685800" rtl="0" algn="l">
              <a:lnSpc>
                <a:spcPct val="90000"/>
              </a:lnSpc>
              <a:spcBef>
                <a:spcPts val="500"/>
              </a:spcBef>
              <a:spcAft>
                <a:spcPts val="0"/>
              </a:spcAft>
              <a:buClr>
                <a:schemeClr val="dk1"/>
              </a:buClr>
              <a:buSzPts val="1050"/>
              <a:buChar char="•"/>
            </a:pPr>
            <a:r>
              <a:rPr lang="en-US" sz="1050"/>
              <a:t>In your Zoom account settings, disable </a:t>
            </a:r>
            <a:r>
              <a:rPr b="1" lang="en-US" sz="1050"/>
              <a:t>"Allow Removed Participants to Rejoin"</a:t>
            </a:r>
            <a:r>
              <a:rPr lang="en-US" sz="1050"/>
              <a:t> so booted attendees can't re-enter the meeting.  Settings &gt; Meeting &gt; In-Meeting (Basic)</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3"/>
              </a:rPr>
              <a:t>Account Settings</a:t>
            </a:r>
            <a:endParaRPr sz="1050" u="sng"/>
          </a:p>
          <a:p>
            <a:pPr indent="-228600" lvl="0" marL="228600" rtl="0" algn="l">
              <a:lnSpc>
                <a:spcPct val="90000"/>
              </a:lnSpc>
              <a:spcBef>
                <a:spcPts val="1000"/>
              </a:spcBef>
              <a:spcAft>
                <a:spcPts val="0"/>
              </a:spcAft>
              <a:buClr>
                <a:schemeClr val="dk1"/>
              </a:buClr>
              <a:buSzPts val="1050"/>
              <a:buChar char="•"/>
            </a:pPr>
            <a:r>
              <a:rPr b="1" lang="en-US" sz="1050"/>
              <a:t>Password Protect Your Meeting</a:t>
            </a:r>
            <a:endParaRPr b="1" sz="1050" u="sng"/>
          </a:p>
          <a:p>
            <a:pPr indent="-228600" lvl="1" marL="685800" rtl="0" algn="l">
              <a:lnSpc>
                <a:spcPct val="90000"/>
              </a:lnSpc>
              <a:spcBef>
                <a:spcPts val="500"/>
              </a:spcBef>
              <a:spcAft>
                <a:spcPts val="0"/>
              </a:spcAft>
              <a:buClr>
                <a:schemeClr val="dk1"/>
              </a:buClr>
              <a:buSzPts val="1050"/>
              <a:buChar char="•"/>
            </a:pPr>
            <a:r>
              <a:rPr lang="en-US" sz="1050"/>
              <a:t>Require a password for entry to a Zoom meeting. To do this, </a:t>
            </a:r>
            <a:r>
              <a:rPr lang="en-US" sz="1050" u="sng">
                <a:solidFill>
                  <a:schemeClr val="hlink"/>
                </a:solidFill>
                <a:hlinkClick r:id="rId4"/>
              </a:rPr>
              <a:t>enable three settings in your Zoom user account</a:t>
            </a:r>
            <a:r>
              <a:rPr lang="en-US" sz="1050"/>
              <a:t>: </a:t>
            </a:r>
            <a:endParaRPr sz="1050"/>
          </a:p>
          <a:p>
            <a:pPr indent="-228600" lvl="1" marL="685800" rtl="0" algn="l">
              <a:lnSpc>
                <a:spcPct val="90000"/>
              </a:lnSpc>
              <a:spcBef>
                <a:spcPts val="500"/>
              </a:spcBef>
              <a:spcAft>
                <a:spcPts val="0"/>
              </a:spcAft>
              <a:buClr>
                <a:schemeClr val="dk1"/>
              </a:buClr>
              <a:buSzPts val="1050"/>
              <a:buChar char="•"/>
            </a:pPr>
            <a:r>
              <a:rPr b="1" lang="en-US" sz="1050"/>
              <a:t>"Require a password when scheduling new meetings", </a:t>
            </a:r>
            <a:endParaRPr sz="1050"/>
          </a:p>
          <a:p>
            <a:pPr indent="-228600" lvl="1" marL="685800" rtl="0" algn="l">
              <a:lnSpc>
                <a:spcPct val="90000"/>
              </a:lnSpc>
              <a:spcBef>
                <a:spcPts val="500"/>
              </a:spcBef>
              <a:spcAft>
                <a:spcPts val="0"/>
              </a:spcAft>
              <a:buClr>
                <a:schemeClr val="dk1"/>
              </a:buClr>
              <a:buSzPts val="1050"/>
              <a:buChar char="•"/>
            </a:pPr>
            <a:r>
              <a:rPr lang="en-US" sz="1050"/>
              <a:t>In addition, be sure to disable the setting called </a:t>
            </a:r>
            <a:r>
              <a:rPr b="1" lang="en-US" sz="1050"/>
              <a:t>"Embed password in meeting link for one-click join"</a:t>
            </a:r>
            <a:r>
              <a:rPr lang="en-US" sz="1050"/>
              <a:t>. This means you will have to provide the password in a separate communication from the meeting link. This is less convenient but is a deterrent to unwanted visitors.</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5"/>
              </a:rPr>
              <a:t>Require a Password</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6"/>
              </a:rPr>
              <a:t>Account Settings</a:t>
            </a:r>
            <a:endParaRPr sz="1050" u="sng"/>
          </a:p>
          <a:p>
            <a:pPr indent="-228600" lvl="0" marL="228600" rtl="0" algn="l">
              <a:lnSpc>
                <a:spcPct val="90000"/>
              </a:lnSpc>
              <a:spcBef>
                <a:spcPts val="1000"/>
              </a:spcBef>
              <a:spcAft>
                <a:spcPts val="0"/>
              </a:spcAft>
              <a:buClr>
                <a:schemeClr val="dk1"/>
              </a:buClr>
              <a:buSzPts val="1050"/>
              <a:buChar char="•"/>
            </a:pPr>
            <a:r>
              <a:rPr b="1" lang="en-US" sz="1050"/>
              <a:t>Only Allow Participants in the Room When You are There</a:t>
            </a:r>
            <a:endParaRPr b="1" sz="1050" u="sng"/>
          </a:p>
          <a:p>
            <a:pPr indent="-228600" lvl="1" marL="685800" rtl="0" algn="l">
              <a:lnSpc>
                <a:spcPct val="90000"/>
              </a:lnSpc>
              <a:spcBef>
                <a:spcPts val="500"/>
              </a:spcBef>
              <a:spcAft>
                <a:spcPts val="0"/>
              </a:spcAft>
              <a:buClr>
                <a:schemeClr val="dk1"/>
              </a:buClr>
              <a:buSzPts val="1050"/>
              <a:buChar char="•"/>
            </a:pPr>
            <a:r>
              <a:rPr lang="en-US" sz="1050"/>
              <a:t>When setting up the meeting, be sure to disable </a:t>
            </a:r>
            <a:r>
              <a:rPr b="1" lang="en-US" sz="1050"/>
              <a:t>"Join before host"</a:t>
            </a:r>
            <a:r>
              <a:rPr lang="en-US" sz="1050"/>
              <a:t>, so that the meeting can only be in progress when you, the host, are present. You can disable this in the meeting settings when you are creating the meeting. You can also disable this for all your meetings, if you choose, in your Zoom user account settings.</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7"/>
              </a:rPr>
              <a:t>How do I set up a meeting directly in Zoom?</a:t>
            </a:r>
            <a:r>
              <a:rPr lang="en-US" sz="1050"/>
              <a:t> </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8"/>
              </a:rPr>
              <a:t>Account Settings</a:t>
            </a:r>
            <a:endParaRPr sz="1050"/>
          </a:p>
          <a:p>
            <a:pPr indent="-228600" lvl="0" marL="228600" rtl="0" algn="l">
              <a:lnSpc>
                <a:spcPct val="90000"/>
              </a:lnSpc>
              <a:spcBef>
                <a:spcPts val="1000"/>
              </a:spcBef>
              <a:spcAft>
                <a:spcPts val="0"/>
              </a:spcAft>
              <a:buClr>
                <a:schemeClr val="dk1"/>
              </a:buClr>
              <a:buSzPts val="1050"/>
              <a:buChar char="•"/>
            </a:pPr>
            <a:r>
              <a:rPr b="1" lang="en-US" sz="1050"/>
              <a:t>Prevent Participants from Transferring Files</a:t>
            </a:r>
            <a:endParaRPr b="1" sz="1050" u="sng"/>
          </a:p>
          <a:p>
            <a:pPr indent="-228600" lvl="1" marL="685800" rtl="0" algn="l">
              <a:lnSpc>
                <a:spcPct val="90000"/>
              </a:lnSpc>
              <a:spcBef>
                <a:spcPts val="500"/>
              </a:spcBef>
              <a:spcAft>
                <a:spcPts val="0"/>
              </a:spcAft>
              <a:buClr>
                <a:schemeClr val="dk1"/>
              </a:buClr>
              <a:buSzPts val="1050"/>
              <a:buChar char="•"/>
            </a:pPr>
            <a:r>
              <a:rPr lang="en-US" sz="1050"/>
              <a:t>Disable </a:t>
            </a:r>
            <a:r>
              <a:rPr b="1" lang="en-US" sz="1050"/>
              <a:t>In-Meeting File Transfer</a:t>
            </a:r>
            <a:r>
              <a:rPr lang="en-US" sz="1050"/>
              <a:t> in your Zoom account settings, so there's no digital virus sharing.</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9"/>
              </a:rPr>
              <a:t>In-Meeting File Transfer</a:t>
            </a:r>
            <a:endParaRPr sz="1050"/>
          </a:p>
          <a:p>
            <a:pPr indent="-50800" lvl="0" marL="228600" rtl="0" algn="l">
              <a:lnSpc>
                <a:spcPct val="90000"/>
              </a:lnSpc>
              <a:spcBef>
                <a:spcPts val="1000"/>
              </a:spcBef>
              <a:spcAft>
                <a:spcPts val="0"/>
              </a:spcAft>
              <a:buClr>
                <a:schemeClr val="dk1"/>
              </a:buClr>
              <a:buSzPts val="2800"/>
              <a:buNone/>
            </a:pPr>
            <a:r>
              <a:t/>
            </a:r>
            <a:endParaRPr u="sng"/>
          </a:p>
          <a:p>
            <a:pPr indent="0" lvl="0" marL="0" rtl="0" algn="l">
              <a:lnSpc>
                <a:spcPct val="90000"/>
              </a:lnSpc>
              <a:spcBef>
                <a:spcPts val="1000"/>
              </a:spcBef>
              <a:spcAft>
                <a:spcPts val="0"/>
              </a:spcAft>
              <a:buClr>
                <a:schemeClr val="dk1"/>
              </a:buClr>
              <a:buSzPts val="2800"/>
              <a:buNone/>
            </a:pPr>
            <a:r>
              <a:t/>
            </a:r>
            <a:endParaRPr u="sng"/>
          </a:p>
          <a:p>
            <a:pPr indent="-50800" lvl="0" marL="228600" rtl="0" algn="l">
              <a:lnSpc>
                <a:spcPct val="90000"/>
              </a:lnSpc>
              <a:spcBef>
                <a:spcPts val="1000"/>
              </a:spcBef>
              <a:spcAft>
                <a:spcPts val="0"/>
              </a:spcAft>
              <a:buClr>
                <a:schemeClr val="dk1"/>
              </a:buClr>
              <a:buSzPts val="2800"/>
              <a:buNone/>
            </a:pPr>
            <a:r>
              <a:t/>
            </a:r>
            <a:endParaRPr u="sng"/>
          </a:p>
          <a:p>
            <a:pPr indent="-50800" lvl="0" marL="22860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a:p>
            <a:pPr indent="-76200" lvl="1" marL="685800" rtl="0" algn="l">
              <a:lnSpc>
                <a:spcPct val="90000"/>
              </a:lnSpc>
              <a:spcBef>
                <a:spcPts val="500"/>
              </a:spcBef>
              <a:spcAft>
                <a:spcPts val="0"/>
              </a:spcAft>
              <a:buClr>
                <a:schemeClr val="dk1"/>
              </a:buClr>
              <a:buSzPts val="2400"/>
              <a:buNone/>
            </a:pPr>
            <a:r>
              <a:t/>
            </a:r>
            <a:endParaRPr u="sng"/>
          </a:p>
          <a:p>
            <a:pPr indent="-50800" lvl="0" marL="228600" rtl="0" algn="l">
              <a:lnSpc>
                <a:spcPct val="90000"/>
              </a:lnSpc>
              <a:spcBef>
                <a:spcPts val="1000"/>
              </a:spcBef>
              <a:spcAft>
                <a:spcPts val="0"/>
              </a:spcAft>
              <a:buClr>
                <a:schemeClr val="dk1"/>
              </a:buClr>
              <a:buSzPts val="2800"/>
              <a:buNone/>
            </a:pPr>
            <a:r>
              <a:t/>
            </a:r>
            <a:endParaRPr/>
          </a:p>
        </p:txBody>
      </p:sp>
      <p:sp>
        <p:nvSpPr>
          <p:cNvPr id="105" name="Google Shape;105;p2"/>
          <p:cNvSpPr txBox="1"/>
          <p:nvPr>
            <p:ph idx="3" type="body"/>
          </p:nvPr>
        </p:nvSpPr>
        <p:spPr>
          <a:xfrm>
            <a:off x="6182150" y="876973"/>
            <a:ext cx="5676300" cy="378600"/>
          </a:xfrm>
          <a:prstGeom prst="rect">
            <a:avLst/>
          </a:prstGeom>
          <a:noFill/>
          <a:ln cap="flat" cmpd="sng" w="28575">
            <a:solidFill>
              <a:schemeClr val="dk1"/>
            </a:solidFill>
            <a:prstDash val="solid"/>
            <a:round/>
            <a:headEnd len="sm" w="sm" type="none"/>
            <a:tailEnd len="sm" w="sm" type="none"/>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2000"/>
              <a:buNone/>
            </a:pPr>
            <a:r>
              <a:rPr lang="en-US" sz="2000"/>
              <a:t>During Meeting</a:t>
            </a:r>
            <a:endParaRPr/>
          </a:p>
        </p:txBody>
      </p:sp>
      <p:sp>
        <p:nvSpPr>
          <p:cNvPr id="106" name="Google Shape;106;p2"/>
          <p:cNvSpPr txBox="1"/>
          <p:nvPr>
            <p:ph idx="4" type="body"/>
          </p:nvPr>
        </p:nvSpPr>
        <p:spPr>
          <a:xfrm>
            <a:off x="6172200" y="1255625"/>
            <a:ext cx="5675700" cy="5462400"/>
          </a:xfrm>
          <a:prstGeom prst="rect">
            <a:avLst/>
          </a:pr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rmAutofit/>
          </a:bodyPr>
          <a:lstStyle/>
          <a:p>
            <a:pPr indent="-180975" lvl="0" marL="228600" rtl="0" algn="l">
              <a:lnSpc>
                <a:spcPct val="90000"/>
              </a:lnSpc>
              <a:spcBef>
                <a:spcPts val="0"/>
              </a:spcBef>
              <a:spcAft>
                <a:spcPts val="0"/>
              </a:spcAft>
              <a:buSzPts val="1050"/>
              <a:buChar char="•"/>
            </a:pPr>
            <a:r>
              <a:rPr b="1" lang="en-US" sz="1050"/>
              <a:t>Join Your Meeting as the Host</a:t>
            </a:r>
            <a:endParaRPr sz="1050"/>
          </a:p>
          <a:p>
            <a:pPr indent="-228600" lvl="1" marL="685800" rtl="0" algn="l">
              <a:lnSpc>
                <a:spcPct val="90000"/>
              </a:lnSpc>
              <a:spcBef>
                <a:spcPts val="500"/>
              </a:spcBef>
              <a:spcAft>
                <a:spcPts val="0"/>
              </a:spcAft>
              <a:buClr>
                <a:schemeClr val="dk1"/>
              </a:buClr>
              <a:buSzPts val="1050"/>
              <a:buChar char="•"/>
            </a:pPr>
            <a:r>
              <a:rPr lang="en-US" sz="1050"/>
              <a:t>When you start up your Zoom meeting, make sure you start it as the host, rather than clicking the invitation link and joining as a participant.</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10"/>
              </a:rPr>
              <a:t>How do I set up a meeting directly in Zoom?</a:t>
            </a:r>
            <a:r>
              <a:rPr lang="en-US" sz="1050"/>
              <a:t> </a:t>
            </a:r>
            <a:endParaRPr sz="1050"/>
          </a:p>
          <a:p>
            <a:pPr indent="-228600" lvl="0" marL="228600" rtl="0" algn="l">
              <a:lnSpc>
                <a:spcPct val="90000"/>
              </a:lnSpc>
              <a:spcBef>
                <a:spcPts val="1000"/>
              </a:spcBef>
              <a:spcAft>
                <a:spcPts val="0"/>
              </a:spcAft>
              <a:buClr>
                <a:schemeClr val="dk1"/>
              </a:buClr>
              <a:buSzPts val="1050"/>
              <a:buChar char="•"/>
            </a:pPr>
            <a:r>
              <a:rPr b="1" lang="en-US" sz="1050"/>
              <a:t>Include a Co-Host in your Meeting</a:t>
            </a:r>
            <a:endParaRPr sz="1050"/>
          </a:p>
          <a:p>
            <a:pPr indent="-228600" lvl="1" marL="685800" rtl="0" algn="l">
              <a:lnSpc>
                <a:spcPct val="90000"/>
              </a:lnSpc>
              <a:spcBef>
                <a:spcPts val="500"/>
              </a:spcBef>
              <a:spcAft>
                <a:spcPts val="0"/>
              </a:spcAft>
              <a:buClr>
                <a:schemeClr val="dk1"/>
              </a:buClr>
              <a:buSzPts val="1050"/>
              <a:buChar char="•"/>
            </a:pPr>
            <a:r>
              <a:rPr lang="en-US" sz="1050"/>
              <a:t>Enabling Co-Host so you can assign others to help moderate.(This is the default setting, and users who are "alternate hosts" will also join the meeting as a Co-Host by default)</a:t>
            </a:r>
            <a:endParaRPr sz="1050"/>
          </a:p>
          <a:p>
            <a:pPr indent="-228600" lvl="1" marL="685800" rtl="0" algn="l">
              <a:lnSpc>
                <a:spcPct val="90000"/>
              </a:lnSpc>
              <a:spcBef>
                <a:spcPts val="0"/>
              </a:spcBef>
              <a:spcAft>
                <a:spcPts val="0"/>
              </a:spcAft>
              <a:buClr>
                <a:schemeClr val="dk1"/>
              </a:buClr>
              <a:buSzPts val="1050"/>
              <a:buChar char="•"/>
            </a:pPr>
            <a:r>
              <a:rPr lang="en-US" sz="1050"/>
              <a:t>See: </a:t>
            </a:r>
            <a:r>
              <a:rPr lang="en-US" sz="1050" u="sng">
                <a:solidFill>
                  <a:schemeClr val="hlink"/>
                </a:solidFill>
                <a:hlinkClick r:id="rId11"/>
              </a:rPr>
              <a:t>Enabling and Adding a Co-Host</a:t>
            </a:r>
            <a:endParaRPr sz="1050"/>
          </a:p>
          <a:p>
            <a:pPr indent="-228600" lvl="1" marL="685800" rtl="0" algn="l">
              <a:lnSpc>
                <a:spcPct val="90000"/>
              </a:lnSpc>
              <a:spcBef>
                <a:spcPts val="0"/>
              </a:spcBef>
              <a:spcAft>
                <a:spcPts val="0"/>
              </a:spcAft>
              <a:buClr>
                <a:schemeClr val="dk1"/>
              </a:buClr>
              <a:buSzPts val="1050"/>
              <a:buChar char="•"/>
            </a:pPr>
            <a:r>
              <a:rPr lang="en-US" sz="1050"/>
              <a:t>See: </a:t>
            </a:r>
            <a:r>
              <a:rPr lang="en-US" sz="1050" u="sng">
                <a:solidFill>
                  <a:schemeClr val="hlink"/>
                </a:solidFill>
                <a:hlinkClick r:id="rId12"/>
              </a:rPr>
              <a:t>Host and Co-Host Controls in a Meeting</a:t>
            </a:r>
            <a:endParaRPr sz="1050" u="sng"/>
          </a:p>
          <a:p>
            <a:pPr indent="-228600" lvl="0" marL="228600" rtl="0" algn="l">
              <a:lnSpc>
                <a:spcPct val="90000"/>
              </a:lnSpc>
              <a:spcBef>
                <a:spcPts val="1000"/>
              </a:spcBef>
              <a:spcAft>
                <a:spcPts val="0"/>
              </a:spcAft>
              <a:buClr>
                <a:schemeClr val="dk1"/>
              </a:buClr>
              <a:buSzPts val="1050"/>
              <a:buChar char="•"/>
            </a:pPr>
            <a:r>
              <a:rPr b="1" lang="en-US" sz="1050"/>
              <a:t>Lock Your Zoom Meeting After All Participants Have Arrived</a:t>
            </a:r>
            <a:endParaRPr sz="1050" u="sng"/>
          </a:p>
          <a:p>
            <a:pPr indent="-228600" lvl="1" marL="685800" rtl="0" algn="l">
              <a:lnSpc>
                <a:spcPct val="90000"/>
              </a:lnSpc>
              <a:spcBef>
                <a:spcPts val="500"/>
              </a:spcBef>
              <a:spcAft>
                <a:spcPts val="0"/>
              </a:spcAft>
              <a:buClr>
                <a:schemeClr val="dk1"/>
              </a:buClr>
              <a:buSzPts val="1050"/>
              <a:buChar char="•"/>
            </a:pPr>
            <a:r>
              <a:rPr lang="en-US" sz="1050"/>
              <a:t>Once all attendees have arrived, you can 'lock' the meeting via the participant list. This is analogous to locking a physical door to the classroom.</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13"/>
              </a:rPr>
              <a:t>Managing Participants in a Meeting</a:t>
            </a:r>
            <a:endParaRPr sz="1050" u="sng"/>
          </a:p>
          <a:p>
            <a:pPr indent="-228600" lvl="0" marL="228600" rtl="0" algn="l">
              <a:lnSpc>
                <a:spcPct val="90000"/>
              </a:lnSpc>
              <a:spcBef>
                <a:spcPts val="1000"/>
              </a:spcBef>
              <a:spcAft>
                <a:spcPts val="0"/>
              </a:spcAft>
              <a:buClr>
                <a:schemeClr val="dk1"/>
              </a:buClr>
              <a:buSzPts val="1050"/>
              <a:buChar char="•"/>
            </a:pPr>
            <a:r>
              <a:rPr b="1" lang="en-US" sz="1050"/>
              <a:t>Only You as Host Can Share Your Screen</a:t>
            </a:r>
            <a:endParaRPr sz="1050" u="sng"/>
          </a:p>
          <a:p>
            <a:pPr indent="-228600" lvl="1" marL="685800" rtl="0" algn="l">
              <a:lnSpc>
                <a:spcPct val="90000"/>
              </a:lnSpc>
              <a:spcBef>
                <a:spcPts val="500"/>
              </a:spcBef>
              <a:spcAft>
                <a:spcPts val="0"/>
              </a:spcAft>
              <a:buClr>
                <a:schemeClr val="dk1"/>
              </a:buClr>
              <a:buSzPts val="1050"/>
              <a:buChar char="•"/>
            </a:pPr>
            <a:r>
              <a:rPr lang="en-US" sz="1050"/>
              <a:t>As host of a Zoom meeting, you can prevent all other participants from sharing their screen.</a:t>
            </a:r>
            <a:endParaRPr sz="1050"/>
          </a:p>
          <a:p>
            <a:pPr indent="-228600" lvl="1" marL="685800" rtl="0" algn="l">
              <a:lnSpc>
                <a:spcPct val="90000"/>
              </a:lnSpc>
              <a:spcBef>
                <a:spcPts val="0"/>
              </a:spcBef>
              <a:spcAft>
                <a:spcPts val="0"/>
              </a:spcAft>
              <a:buClr>
                <a:schemeClr val="dk1"/>
              </a:buClr>
              <a:buSzPts val="1050"/>
              <a:buChar char="•"/>
            </a:pPr>
            <a:r>
              <a:rPr lang="en-US" sz="1050"/>
              <a:t>See: </a:t>
            </a:r>
            <a:r>
              <a:rPr lang="en-US" sz="1050" u="sng">
                <a:solidFill>
                  <a:schemeClr val="hlink"/>
                </a:solidFill>
                <a:hlinkClick r:id="rId14"/>
              </a:rPr>
              <a:t>Managing Participants in a Meeting</a:t>
            </a:r>
            <a:endParaRPr sz="1050"/>
          </a:p>
          <a:p>
            <a:pPr indent="-228600" lvl="1" marL="685800" rtl="0" algn="l">
              <a:lnSpc>
                <a:spcPct val="90000"/>
              </a:lnSpc>
              <a:spcBef>
                <a:spcPts val="0"/>
              </a:spcBef>
              <a:spcAft>
                <a:spcPts val="0"/>
              </a:spcAft>
              <a:buClr>
                <a:schemeClr val="dk1"/>
              </a:buClr>
              <a:buSzPts val="1050"/>
              <a:buChar char="•"/>
            </a:pPr>
            <a:r>
              <a:rPr lang="en-US" sz="1050"/>
              <a:t>See: </a:t>
            </a:r>
            <a:r>
              <a:rPr lang="en-US" sz="1050" u="sng">
                <a:solidFill>
                  <a:schemeClr val="hlink"/>
                </a:solidFill>
                <a:hlinkClick r:id="rId15"/>
              </a:rPr>
              <a:t>Sharing Your Screen</a:t>
            </a:r>
            <a:endParaRPr sz="1050" u="sng"/>
          </a:p>
          <a:p>
            <a:pPr indent="-228600" lvl="0" marL="228600" rtl="0" algn="l">
              <a:lnSpc>
                <a:spcPct val="90000"/>
              </a:lnSpc>
              <a:spcBef>
                <a:spcPts val="1000"/>
              </a:spcBef>
              <a:spcAft>
                <a:spcPts val="0"/>
              </a:spcAft>
              <a:buClr>
                <a:schemeClr val="dk1"/>
              </a:buClr>
              <a:buSzPts val="1050"/>
              <a:buChar char="•"/>
            </a:pPr>
            <a:r>
              <a:rPr b="1" lang="en-US" sz="1050"/>
              <a:t>Eject a Problem Visitor from the Zoom Meeting</a:t>
            </a:r>
            <a:endParaRPr sz="1050" u="sng"/>
          </a:p>
          <a:p>
            <a:pPr indent="-228600" lvl="1" marL="685800" rtl="0" algn="l">
              <a:lnSpc>
                <a:spcPct val="90000"/>
              </a:lnSpc>
              <a:spcBef>
                <a:spcPts val="500"/>
              </a:spcBef>
              <a:spcAft>
                <a:spcPts val="0"/>
              </a:spcAft>
              <a:buClr>
                <a:schemeClr val="dk1"/>
              </a:buClr>
              <a:buSzPts val="1050"/>
              <a:buChar char="•"/>
            </a:pPr>
            <a:r>
              <a:rPr lang="en-US" sz="1050"/>
              <a:t>Identify the problem user and use "Remove" in the Participants window to dismiss them permanently from the meeting. Just be sure to remove the unwanted user, not wanted participants.</a:t>
            </a:r>
            <a:endParaRPr sz="1050"/>
          </a:p>
          <a:p>
            <a:pPr indent="-228600" lvl="1" marL="685800" rtl="0" algn="l">
              <a:lnSpc>
                <a:spcPct val="90000"/>
              </a:lnSpc>
              <a:spcBef>
                <a:spcPts val="500"/>
              </a:spcBef>
              <a:spcAft>
                <a:spcPts val="0"/>
              </a:spcAft>
              <a:buClr>
                <a:schemeClr val="dk1"/>
              </a:buClr>
              <a:buSzPts val="1050"/>
              <a:buChar char="•"/>
            </a:pPr>
            <a:r>
              <a:rPr lang="en-US" sz="1050"/>
              <a:t>See: </a:t>
            </a:r>
            <a:r>
              <a:rPr lang="en-US" sz="1050" u="sng">
                <a:solidFill>
                  <a:schemeClr val="hlink"/>
                </a:solidFill>
                <a:hlinkClick r:id="rId16"/>
              </a:rPr>
              <a:t>Managing Participants in a Meeting</a:t>
            </a:r>
            <a:endParaRPr sz="1050"/>
          </a:p>
          <a:p>
            <a:pPr indent="-180975" lvl="0" marL="228600" rtl="0" algn="l">
              <a:lnSpc>
                <a:spcPct val="90000"/>
              </a:lnSpc>
              <a:spcBef>
                <a:spcPts val="500"/>
              </a:spcBef>
              <a:spcAft>
                <a:spcPts val="0"/>
              </a:spcAft>
              <a:buSzPts val="1050"/>
              <a:buChar char="•"/>
            </a:pPr>
            <a:r>
              <a:rPr b="1" lang="en-US" sz="1050"/>
              <a:t>Lock down the chat</a:t>
            </a:r>
            <a:endParaRPr b="1" sz="1050"/>
          </a:p>
          <a:p>
            <a:pPr indent="-238125" lvl="1" marL="685800" rtl="0" algn="l">
              <a:lnSpc>
                <a:spcPct val="90000"/>
              </a:lnSpc>
              <a:spcBef>
                <a:spcPts val="500"/>
              </a:spcBef>
              <a:spcAft>
                <a:spcPts val="0"/>
              </a:spcAft>
              <a:buSzPts val="1050"/>
              <a:buFont typeface="Calibri"/>
              <a:buChar char="•"/>
            </a:pPr>
            <a:r>
              <a:rPr lang="en-US" sz="1050">
                <a:solidFill>
                  <a:srgbClr val="132329"/>
                </a:solidFill>
                <a:highlight>
                  <a:srgbClr val="FFFFFF"/>
                </a:highlight>
              </a:rPr>
              <a:t>Teachers can restrict the in-class chat so students cannot privately message other students. We’d recommend controlling chat access in your in-meeting toolbar controls (rather than disabling it altogether) so students can still interact with the teacher as needed.</a:t>
            </a:r>
            <a:endParaRPr sz="1050">
              <a:solidFill>
                <a:srgbClr val="132329"/>
              </a:solidFill>
              <a:highlight>
                <a:srgbClr val="FFFFFF"/>
              </a:highlight>
            </a:endParaRPr>
          </a:p>
          <a:p>
            <a:pPr indent="-238125" lvl="1" marL="685800" rtl="0" algn="l">
              <a:lnSpc>
                <a:spcPct val="90000"/>
              </a:lnSpc>
              <a:spcBef>
                <a:spcPts val="500"/>
              </a:spcBef>
              <a:spcAft>
                <a:spcPts val="0"/>
              </a:spcAft>
              <a:buClr>
                <a:srgbClr val="132329"/>
              </a:buClr>
              <a:buSzPts val="1050"/>
              <a:buChar char="•"/>
            </a:pPr>
            <a:r>
              <a:rPr lang="en-US" sz="1050">
                <a:solidFill>
                  <a:srgbClr val="132329"/>
                </a:solidFill>
                <a:highlight>
                  <a:srgbClr val="FFFFFF"/>
                </a:highlight>
              </a:rPr>
              <a:t>See: </a:t>
            </a:r>
            <a:r>
              <a:rPr lang="en-US" sz="1050" u="sng">
                <a:solidFill>
                  <a:schemeClr val="hlink"/>
                </a:solidFill>
                <a:highlight>
                  <a:srgbClr val="FFFFFF"/>
                </a:highlight>
                <a:hlinkClick r:id="rId17"/>
              </a:rPr>
              <a:t>How to control chat access</a:t>
            </a:r>
            <a:endParaRPr sz="1050">
              <a:solidFill>
                <a:srgbClr val="132329"/>
              </a:solidFill>
              <a:highlight>
                <a:srgbClr val="FFFFFF"/>
              </a:highlight>
            </a:endParaRPr>
          </a:p>
          <a:p>
            <a:pPr indent="-50800" lvl="0" marL="228600" rtl="0" algn="l">
              <a:lnSpc>
                <a:spcPct val="90000"/>
              </a:lnSpc>
              <a:spcBef>
                <a:spcPts val="1000"/>
              </a:spcBef>
              <a:spcAft>
                <a:spcPts val="0"/>
              </a:spcAft>
              <a:buClr>
                <a:schemeClr val="dk1"/>
              </a:buClr>
              <a:buSzPts val="2800"/>
              <a:buNone/>
            </a:pPr>
            <a:r>
              <a:t/>
            </a:r>
            <a:endParaRPr u="sng"/>
          </a:p>
          <a:p>
            <a:pPr indent="-50800" lvl="0" marL="228600" rtl="0" algn="l">
              <a:lnSpc>
                <a:spcPct val="90000"/>
              </a:lnSpc>
              <a:spcBef>
                <a:spcPts val="1000"/>
              </a:spcBef>
              <a:spcAft>
                <a:spcPts val="0"/>
              </a:spcAft>
              <a:buClr>
                <a:schemeClr val="dk1"/>
              </a:buClr>
              <a:buSzPts val="2800"/>
              <a:buNone/>
            </a:pPr>
            <a:r>
              <a:t/>
            </a:r>
            <a:endParaRPr u="sng"/>
          </a:p>
          <a:p>
            <a:pPr indent="-50800" lvl="0" marL="228600" rtl="0" algn="l">
              <a:lnSpc>
                <a:spcPct val="90000"/>
              </a:lnSpc>
              <a:spcBef>
                <a:spcPts val="1000"/>
              </a:spcBef>
              <a:spcAft>
                <a:spcPts val="0"/>
              </a:spcAft>
              <a:buClr>
                <a:schemeClr val="dk1"/>
              </a:buClr>
              <a:buSzPts val="2800"/>
              <a:buNone/>
            </a:pPr>
            <a:r>
              <a:t/>
            </a:r>
            <a:endParaRPr u="sng"/>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2020-04-03T04:34:36Z</dcterms:created>
</cp:coreProperties>
</file>